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73" r:id="rId4"/>
    <p:sldId id="269" r:id="rId5"/>
    <p:sldId id="275" r:id="rId6"/>
    <p:sldId id="262" r:id="rId7"/>
    <p:sldId id="278" r:id="rId8"/>
    <p:sldId id="271" r:id="rId9"/>
    <p:sldId id="258" r:id="rId10"/>
    <p:sldId id="259" r:id="rId11"/>
    <p:sldId id="270" r:id="rId12"/>
    <p:sldId id="272" r:id="rId13"/>
    <p:sldId id="274" r:id="rId14"/>
    <p:sldId id="267" r:id="rId15"/>
    <p:sldId id="266" r:id="rId16"/>
    <p:sldId id="268" r:id="rId17"/>
    <p:sldId id="277" r:id="rId18"/>
    <p:sldId id="276"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92" autoAdjust="0"/>
  </p:normalViewPr>
  <p:slideViewPr>
    <p:cSldViewPr snapToGrid="0">
      <p:cViewPr varScale="1">
        <p:scale>
          <a:sx n="71" d="100"/>
          <a:sy n="71" d="100"/>
        </p:scale>
        <p:origin x="110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55FC7-F23C-4698-AA84-1EC4A7442BB2}" type="datetimeFigureOut">
              <a:rPr lang="en-US" smtClean="0"/>
              <a:t>7/1/2021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57584C-3A75-475E-B031-811CA13F1E64}" type="slidenum">
              <a:rPr lang="en-US" smtClean="0"/>
              <a:t>‹#›</a:t>
            </a:fld>
            <a:endParaRPr lang="en-US"/>
          </a:p>
        </p:txBody>
      </p:sp>
    </p:spTree>
    <p:extLst>
      <p:ext uri="{BB962C8B-B14F-4D97-AF65-F5344CB8AC3E}">
        <p14:creationId xmlns:p14="http://schemas.microsoft.com/office/powerpoint/2010/main" val="3771762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11111"/>
              </a:solidFill>
              <a:effectLst/>
              <a:latin typeface="Roboto" panose="020B0604020202020204" pitchFamily="2" charset="0"/>
            </a:endParaRPr>
          </a:p>
        </p:txBody>
      </p:sp>
      <p:sp>
        <p:nvSpPr>
          <p:cNvPr id="4" name="Slide Number Placeholder 3"/>
          <p:cNvSpPr>
            <a:spLocks noGrp="1"/>
          </p:cNvSpPr>
          <p:nvPr>
            <p:ph type="sldNum" sz="quarter" idx="5"/>
          </p:nvPr>
        </p:nvSpPr>
        <p:spPr/>
        <p:txBody>
          <a:bodyPr/>
          <a:lstStyle/>
          <a:p>
            <a:fld id="{F557584C-3A75-475E-B031-811CA13F1E64}" type="slidenum">
              <a:rPr lang="en-US" smtClean="0"/>
              <a:t>2</a:t>
            </a:fld>
            <a:endParaRPr lang="en-US"/>
          </a:p>
        </p:txBody>
      </p:sp>
    </p:spTree>
    <p:extLst>
      <p:ext uri="{BB962C8B-B14F-4D97-AF65-F5344CB8AC3E}">
        <p14:creationId xmlns:p14="http://schemas.microsoft.com/office/powerpoint/2010/main" val="4189979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Roboto" panose="020B0604020202020204" pitchFamily="2" charset="0"/>
              </a:rPr>
              <a:t>The </a:t>
            </a:r>
            <a:r>
              <a:rPr lang="en-US" b="1" i="0" dirty="0">
                <a:solidFill>
                  <a:srgbClr val="111111"/>
                </a:solidFill>
                <a:effectLst/>
                <a:latin typeface="Roboto" panose="020B0604020202020204" pitchFamily="2" charset="0"/>
              </a:rPr>
              <a:t>inter-integrated circuit</a:t>
            </a:r>
            <a:r>
              <a:rPr lang="en-US" b="0" i="0" dirty="0">
                <a:solidFill>
                  <a:srgbClr val="111111"/>
                </a:solidFill>
                <a:effectLst/>
                <a:latin typeface="Roboto" panose="020B0604020202020204" pitchFamily="2" charset="0"/>
              </a:rPr>
              <a:t> or I2C Protocol is a way of serial communication between different devices to exchange their data with each other. It is a half-duplex bi-directional two-wire bus system for transmitting and receiving data between masters (M) and slaves (S). These two wires are Serial clock line or SCL and Serial data line or SDA.</a:t>
            </a:r>
            <a:endParaRPr lang="en-US" b="0" i="0" dirty="0">
              <a:solidFill>
                <a:srgbClr val="333F48"/>
              </a:solidFill>
              <a:effectLst/>
              <a:latin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b="0" i="0" dirty="0">
                <a:solidFill>
                  <a:srgbClr val="333F48"/>
                </a:solidFill>
                <a:effectLst/>
                <a:latin typeface="Arial" panose="020B0604020202020204" pitchFamily="34" charset="0"/>
              </a:rPr>
              <a:t>The PCA9685 is an I²C-bus controlled 16-channel LED controller optimized for Red/Green/Blue/Amber (RGBA) color backlighting applications. Each LED output has its own 12-bit resolution (4096 steps) fixed frequency individual PWM controller that operates at a programmable frequency from a typical of 24 Hz to 1526 Hz with a duty cycle that is adjustable from 0 % to 100 % to allow the LED to be set to a specific brightness value. All outputs are set to the same PWM frequency.</a:t>
            </a:r>
            <a:endParaRPr lang="en-IN" dirty="0"/>
          </a:p>
          <a:p>
            <a:endParaRPr lang="en-IN" dirty="0"/>
          </a:p>
        </p:txBody>
      </p:sp>
      <p:sp>
        <p:nvSpPr>
          <p:cNvPr id="4" name="Slide Number Placeholder 3"/>
          <p:cNvSpPr>
            <a:spLocks noGrp="1"/>
          </p:cNvSpPr>
          <p:nvPr>
            <p:ph type="sldNum" sz="quarter" idx="5"/>
          </p:nvPr>
        </p:nvSpPr>
        <p:spPr/>
        <p:txBody>
          <a:bodyPr/>
          <a:lstStyle/>
          <a:p>
            <a:fld id="{F557584C-3A75-475E-B031-811CA13F1E64}" type="slidenum">
              <a:rPr lang="en-US" smtClean="0"/>
              <a:t>6</a:t>
            </a:fld>
            <a:endParaRPr lang="en-US"/>
          </a:p>
        </p:txBody>
      </p:sp>
    </p:spTree>
    <p:extLst>
      <p:ext uri="{BB962C8B-B14F-4D97-AF65-F5344CB8AC3E}">
        <p14:creationId xmlns:p14="http://schemas.microsoft.com/office/powerpoint/2010/main" val="2095664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57584C-3A75-475E-B031-811CA13F1E64}" type="slidenum">
              <a:rPr lang="en-US" smtClean="0"/>
              <a:t>8</a:t>
            </a:fld>
            <a:endParaRPr lang="en-US"/>
          </a:p>
        </p:txBody>
      </p:sp>
    </p:spTree>
    <p:extLst>
      <p:ext uri="{BB962C8B-B14F-4D97-AF65-F5344CB8AC3E}">
        <p14:creationId xmlns:p14="http://schemas.microsoft.com/office/powerpoint/2010/main" val="34512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are the objectives of the project.</a:t>
            </a:r>
          </a:p>
        </p:txBody>
      </p:sp>
      <p:sp>
        <p:nvSpPr>
          <p:cNvPr id="4" name="Slide Number Placeholder 3"/>
          <p:cNvSpPr>
            <a:spLocks noGrp="1"/>
          </p:cNvSpPr>
          <p:nvPr>
            <p:ph type="sldNum" sz="quarter" idx="5"/>
          </p:nvPr>
        </p:nvSpPr>
        <p:spPr/>
        <p:txBody>
          <a:bodyPr/>
          <a:lstStyle/>
          <a:p>
            <a:fld id="{F557584C-3A75-475E-B031-811CA13F1E64}" type="slidenum">
              <a:rPr lang="en-US" smtClean="0"/>
              <a:t>9</a:t>
            </a:fld>
            <a:endParaRPr lang="en-US"/>
          </a:p>
        </p:txBody>
      </p:sp>
    </p:spTree>
    <p:extLst>
      <p:ext uri="{BB962C8B-B14F-4D97-AF65-F5344CB8AC3E}">
        <p14:creationId xmlns:p14="http://schemas.microsoft.com/office/powerpoint/2010/main" val="4012766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Block Diagram of the project. Here the I2C Master device used is an ATMega 328 Microcontroller, the I2C slave device used is the PCA9685 LED controller. The microcontroller uses the SDL to send instructions to the LED driver as to how the LEDs should be controlled. In essence, what should be the blinking time period, brightness variations, which LED should be turned ON or OFF, when to turn ON or OFF etc. The LED driver reads these instructions and controls the LEDs in the same manner.</a:t>
            </a:r>
          </a:p>
        </p:txBody>
      </p:sp>
      <p:sp>
        <p:nvSpPr>
          <p:cNvPr id="4" name="Slide Number Placeholder 3"/>
          <p:cNvSpPr>
            <a:spLocks noGrp="1"/>
          </p:cNvSpPr>
          <p:nvPr>
            <p:ph type="sldNum" sz="quarter" idx="5"/>
          </p:nvPr>
        </p:nvSpPr>
        <p:spPr/>
        <p:txBody>
          <a:bodyPr/>
          <a:lstStyle/>
          <a:p>
            <a:fld id="{F557584C-3A75-475E-B031-811CA13F1E64}" type="slidenum">
              <a:rPr lang="en-US" smtClean="0"/>
              <a:t>10</a:t>
            </a:fld>
            <a:endParaRPr lang="en-US"/>
          </a:p>
        </p:txBody>
      </p:sp>
    </p:spTree>
    <p:extLst>
      <p:ext uri="{BB962C8B-B14F-4D97-AF65-F5344CB8AC3E}">
        <p14:creationId xmlns:p14="http://schemas.microsoft.com/office/powerpoint/2010/main" val="304328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57584C-3A75-475E-B031-811CA13F1E64}" type="slidenum">
              <a:rPr lang="en-US" smtClean="0"/>
              <a:t>13</a:t>
            </a:fld>
            <a:endParaRPr lang="en-US"/>
          </a:p>
        </p:txBody>
      </p:sp>
    </p:spTree>
    <p:extLst>
      <p:ext uri="{BB962C8B-B14F-4D97-AF65-F5344CB8AC3E}">
        <p14:creationId xmlns:p14="http://schemas.microsoft.com/office/powerpoint/2010/main" val="4025013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0FCC-E91D-461F-9718-BCDF45E502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B98255-9AD0-458C-9DBF-99D50B09B3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37268C-A99E-42DE-93BC-1311BD1CFCBC}"/>
              </a:ext>
            </a:extLst>
          </p:cNvPr>
          <p:cNvSpPr>
            <a:spLocks noGrp="1"/>
          </p:cNvSpPr>
          <p:nvPr>
            <p:ph type="dt" sz="half" idx="10"/>
          </p:nvPr>
        </p:nvSpPr>
        <p:spPr/>
        <p:txBody>
          <a:bodyPr/>
          <a:lstStyle/>
          <a:p>
            <a:fld id="{08B42CFF-B774-4233-B1BF-382CA6B71FAB}" type="datetime1">
              <a:rPr lang="en-US" smtClean="0"/>
              <a:t>7/1/2021</a:t>
            </a:fld>
            <a:endParaRPr lang="en-US"/>
          </a:p>
        </p:txBody>
      </p:sp>
      <p:sp>
        <p:nvSpPr>
          <p:cNvPr id="5" name="Footer Placeholder 4">
            <a:extLst>
              <a:ext uri="{FF2B5EF4-FFF2-40B4-BE49-F238E27FC236}">
                <a16:creationId xmlns:a16="http://schemas.microsoft.com/office/drawing/2014/main" id="{381804AE-71CA-4912-BADB-C43726194F31}"/>
              </a:ext>
            </a:extLst>
          </p:cNvPr>
          <p:cNvSpPr>
            <a:spLocks noGrp="1"/>
          </p:cNvSpPr>
          <p:nvPr>
            <p:ph type="ftr" sz="quarter" idx="11"/>
          </p:nvPr>
        </p:nvSpPr>
        <p:spPr/>
        <p:txBody>
          <a:bodyPr/>
          <a:lstStyle/>
          <a:p>
            <a:r>
              <a:rPr lang="en-US"/>
              <a:t>Mini project </a:t>
            </a:r>
          </a:p>
        </p:txBody>
      </p:sp>
      <p:sp>
        <p:nvSpPr>
          <p:cNvPr id="6" name="Slide Number Placeholder 5">
            <a:extLst>
              <a:ext uri="{FF2B5EF4-FFF2-40B4-BE49-F238E27FC236}">
                <a16:creationId xmlns:a16="http://schemas.microsoft.com/office/drawing/2014/main" id="{69E8D1AD-BB38-4914-8120-3096E23B0C24}"/>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328182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E90A-DC2E-426F-B158-1E0B4A63B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41314B-9E47-4596-B627-14D2B33956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4F2C3-AE93-4097-A6B5-2F7041A40C60}"/>
              </a:ext>
            </a:extLst>
          </p:cNvPr>
          <p:cNvSpPr>
            <a:spLocks noGrp="1"/>
          </p:cNvSpPr>
          <p:nvPr>
            <p:ph type="dt" sz="half" idx="10"/>
          </p:nvPr>
        </p:nvSpPr>
        <p:spPr/>
        <p:txBody>
          <a:bodyPr/>
          <a:lstStyle/>
          <a:p>
            <a:fld id="{D0E66BFB-C489-4B1C-A0A5-AC352C7F3EB9}" type="datetime1">
              <a:rPr lang="en-US" smtClean="0"/>
              <a:t>7/1/2021</a:t>
            </a:fld>
            <a:endParaRPr lang="en-US"/>
          </a:p>
        </p:txBody>
      </p:sp>
      <p:sp>
        <p:nvSpPr>
          <p:cNvPr id="5" name="Footer Placeholder 4">
            <a:extLst>
              <a:ext uri="{FF2B5EF4-FFF2-40B4-BE49-F238E27FC236}">
                <a16:creationId xmlns:a16="http://schemas.microsoft.com/office/drawing/2014/main" id="{A2D80813-1982-4062-B897-C2CABE599207}"/>
              </a:ext>
            </a:extLst>
          </p:cNvPr>
          <p:cNvSpPr>
            <a:spLocks noGrp="1"/>
          </p:cNvSpPr>
          <p:nvPr>
            <p:ph type="ftr" sz="quarter" idx="11"/>
          </p:nvPr>
        </p:nvSpPr>
        <p:spPr/>
        <p:txBody>
          <a:bodyPr/>
          <a:lstStyle/>
          <a:p>
            <a:r>
              <a:rPr lang="en-US"/>
              <a:t>Mini project </a:t>
            </a:r>
          </a:p>
        </p:txBody>
      </p:sp>
      <p:sp>
        <p:nvSpPr>
          <p:cNvPr id="6" name="Slide Number Placeholder 5">
            <a:extLst>
              <a:ext uri="{FF2B5EF4-FFF2-40B4-BE49-F238E27FC236}">
                <a16:creationId xmlns:a16="http://schemas.microsoft.com/office/drawing/2014/main" id="{663DC342-1A33-44A2-A213-11BE7BA71311}"/>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425005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3AB4B8-5475-48D8-8232-1ECF17783E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A5369C-9E05-4563-A460-6AC41208A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E2242-9AAA-47FD-B4E9-147E4C28CAFF}"/>
              </a:ext>
            </a:extLst>
          </p:cNvPr>
          <p:cNvSpPr>
            <a:spLocks noGrp="1"/>
          </p:cNvSpPr>
          <p:nvPr>
            <p:ph type="dt" sz="half" idx="10"/>
          </p:nvPr>
        </p:nvSpPr>
        <p:spPr/>
        <p:txBody>
          <a:bodyPr/>
          <a:lstStyle/>
          <a:p>
            <a:fld id="{A8A77696-73FE-46F0-9F22-1E23E044D237}" type="datetime1">
              <a:rPr lang="en-US" smtClean="0"/>
              <a:t>7/1/2021</a:t>
            </a:fld>
            <a:endParaRPr lang="en-US"/>
          </a:p>
        </p:txBody>
      </p:sp>
      <p:sp>
        <p:nvSpPr>
          <p:cNvPr id="5" name="Footer Placeholder 4">
            <a:extLst>
              <a:ext uri="{FF2B5EF4-FFF2-40B4-BE49-F238E27FC236}">
                <a16:creationId xmlns:a16="http://schemas.microsoft.com/office/drawing/2014/main" id="{19FA3B6F-C8E2-4BDA-9D64-15E49EDDC87B}"/>
              </a:ext>
            </a:extLst>
          </p:cNvPr>
          <p:cNvSpPr>
            <a:spLocks noGrp="1"/>
          </p:cNvSpPr>
          <p:nvPr>
            <p:ph type="ftr" sz="quarter" idx="11"/>
          </p:nvPr>
        </p:nvSpPr>
        <p:spPr/>
        <p:txBody>
          <a:bodyPr/>
          <a:lstStyle/>
          <a:p>
            <a:r>
              <a:rPr lang="en-US"/>
              <a:t>Mini project </a:t>
            </a:r>
          </a:p>
        </p:txBody>
      </p:sp>
      <p:sp>
        <p:nvSpPr>
          <p:cNvPr id="6" name="Slide Number Placeholder 5">
            <a:extLst>
              <a:ext uri="{FF2B5EF4-FFF2-40B4-BE49-F238E27FC236}">
                <a16:creationId xmlns:a16="http://schemas.microsoft.com/office/drawing/2014/main" id="{50F3B442-D2D2-40E5-91D1-240D9CC67577}"/>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170722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AFE17-67A1-4D72-923C-8516F58981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6C3EA8-50A9-4A5D-BE49-4829AB9B06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478D5-A621-434D-A7DA-F538FB244D2E}"/>
              </a:ext>
            </a:extLst>
          </p:cNvPr>
          <p:cNvSpPr>
            <a:spLocks noGrp="1"/>
          </p:cNvSpPr>
          <p:nvPr>
            <p:ph type="dt" sz="half" idx="10"/>
          </p:nvPr>
        </p:nvSpPr>
        <p:spPr/>
        <p:txBody>
          <a:bodyPr/>
          <a:lstStyle/>
          <a:p>
            <a:fld id="{6897A3CF-D8EE-408F-8091-6E04DA06CABE}" type="datetime1">
              <a:rPr lang="en-US" smtClean="0"/>
              <a:t>7/1/2021</a:t>
            </a:fld>
            <a:endParaRPr lang="en-US"/>
          </a:p>
        </p:txBody>
      </p:sp>
      <p:sp>
        <p:nvSpPr>
          <p:cNvPr id="5" name="Footer Placeholder 4">
            <a:extLst>
              <a:ext uri="{FF2B5EF4-FFF2-40B4-BE49-F238E27FC236}">
                <a16:creationId xmlns:a16="http://schemas.microsoft.com/office/drawing/2014/main" id="{728A6FB6-43CE-41BC-B3CF-49338D472D6A}"/>
              </a:ext>
            </a:extLst>
          </p:cNvPr>
          <p:cNvSpPr>
            <a:spLocks noGrp="1"/>
          </p:cNvSpPr>
          <p:nvPr>
            <p:ph type="ftr" sz="quarter" idx="11"/>
          </p:nvPr>
        </p:nvSpPr>
        <p:spPr/>
        <p:txBody>
          <a:bodyPr/>
          <a:lstStyle/>
          <a:p>
            <a:r>
              <a:rPr lang="en-US"/>
              <a:t>Mini project </a:t>
            </a:r>
          </a:p>
        </p:txBody>
      </p:sp>
      <p:sp>
        <p:nvSpPr>
          <p:cNvPr id="6" name="Slide Number Placeholder 5">
            <a:extLst>
              <a:ext uri="{FF2B5EF4-FFF2-40B4-BE49-F238E27FC236}">
                <a16:creationId xmlns:a16="http://schemas.microsoft.com/office/drawing/2014/main" id="{F867D791-B6A9-4835-85F1-76FC68588986}"/>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2703280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80E8-A73B-40AD-911C-D5C8090B31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86A6B6-ED92-4D12-9E76-08A0A2FF91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E2AEB-08CC-4848-AE24-172B30F044C1}"/>
              </a:ext>
            </a:extLst>
          </p:cNvPr>
          <p:cNvSpPr>
            <a:spLocks noGrp="1"/>
          </p:cNvSpPr>
          <p:nvPr>
            <p:ph type="dt" sz="half" idx="10"/>
          </p:nvPr>
        </p:nvSpPr>
        <p:spPr/>
        <p:txBody>
          <a:bodyPr/>
          <a:lstStyle/>
          <a:p>
            <a:fld id="{298FF257-59E7-4404-B6D3-9AB06A7718BF}" type="datetime1">
              <a:rPr lang="en-US" smtClean="0"/>
              <a:t>7/1/2021</a:t>
            </a:fld>
            <a:endParaRPr lang="en-US"/>
          </a:p>
        </p:txBody>
      </p:sp>
      <p:sp>
        <p:nvSpPr>
          <p:cNvPr id="5" name="Footer Placeholder 4">
            <a:extLst>
              <a:ext uri="{FF2B5EF4-FFF2-40B4-BE49-F238E27FC236}">
                <a16:creationId xmlns:a16="http://schemas.microsoft.com/office/drawing/2014/main" id="{C125104F-DD5E-4412-9FF3-CB2184B0BE37}"/>
              </a:ext>
            </a:extLst>
          </p:cNvPr>
          <p:cNvSpPr>
            <a:spLocks noGrp="1"/>
          </p:cNvSpPr>
          <p:nvPr>
            <p:ph type="ftr" sz="quarter" idx="11"/>
          </p:nvPr>
        </p:nvSpPr>
        <p:spPr/>
        <p:txBody>
          <a:bodyPr/>
          <a:lstStyle/>
          <a:p>
            <a:r>
              <a:rPr lang="en-US"/>
              <a:t>Mini project </a:t>
            </a:r>
          </a:p>
        </p:txBody>
      </p:sp>
      <p:sp>
        <p:nvSpPr>
          <p:cNvPr id="6" name="Slide Number Placeholder 5">
            <a:extLst>
              <a:ext uri="{FF2B5EF4-FFF2-40B4-BE49-F238E27FC236}">
                <a16:creationId xmlns:a16="http://schemas.microsoft.com/office/drawing/2014/main" id="{A740813C-5C54-41A6-9E5E-77D551D58577}"/>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385963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D3CE-16B8-4F1A-9406-412C13608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F33C1-2C0C-4F6D-A94E-180A0B6262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D9851-1BEA-4190-8509-F0FB88C075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0C600-BF07-48D8-9D3A-26093395A18F}"/>
              </a:ext>
            </a:extLst>
          </p:cNvPr>
          <p:cNvSpPr>
            <a:spLocks noGrp="1"/>
          </p:cNvSpPr>
          <p:nvPr>
            <p:ph type="dt" sz="half" idx="10"/>
          </p:nvPr>
        </p:nvSpPr>
        <p:spPr/>
        <p:txBody>
          <a:bodyPr/>
          <a:lstStyle/>
          <a:p>
            <a:fld id="{539B724E-7C6E-46AA-9FDE-07BCB48138DE}" type="datetime1">
              <a:rPr lang="en-US" smtClean="0"/>
              <a:t>7/1/2021</a:t>
            </a:fld>
            <a:endParaRPr lang="en-US"/>
          </a:p>
        </p:txBody>
      </p:sp>
      <p:sp>
        <p:nvSpPr>
          <p:cNvPr id="6" name="Footer Placeholder 5">
            <a:extLst>
              <a:ext uri="{FF2B5EF4-FFF2-40B4-BE49-F238E27FC236}">
                <a16:creationId xmlns:a16="http://schemas.microsoft.com/office/drawing/2014/main" id="{7F4A1E07-7C34-4BD3-81C6-95D95C105BCA}"/>
              </a:ext>
            </a:extLst>
          </p:cNvPr>
          <p:cNvSpPr>
            <a:spLocks noGrp="1"/>
          </p:cNvSpPr>
          <p:nvPr>
            <p:ph type="ftr" sz="quarter" idx="11"/>
          </p:nvPr>
        </p:nvSpPr>
        <p:spPr/>
        <p:txBody>
          <a:bodyPr/>
          <a:lstStyle/>
          <a:p>
            <a:r>
              <a:rPr lang="en-US"/>
              <a:t>Mini project </a:t>
            </a:r>
          </a:p>
        </p:txBody>
      </p:sp>
      <p:sp>
        <p:nvSpPr>
          <p:cNvPr id="7" name="Slide Number Placeholder 6">
            <a:extLst>
              <a:ext uri="{FF2B5EF4-FFF2-40B4-BE49-F238E27FC236}">
                <a16:creationId xmlns:a16="http://schemas.microsoft.com/office/drawing/2014/main" id="{53F1D1F7-0A29-44A1-A217-3B1F47FAC985}"/>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2946418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6A59-2E92-4145-92CF-E6DFD1DFA4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B961B3-0798-4BA4-9B03-688D7B64C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7B5E7D-648F-4B9D-843C-A1694C9407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702AD7-203B-4ABB-9FF1-F8F10BC24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879BC8-8536-48C5-B063-65B86154D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74BC1E-6402-4FBF-9BDC-9B40C0DC2836}"/>
              </a:ext>
            </a:extLst>
          </p:cNvPr>
          <p:cNvSpPr>
            <a:spLocks noGrp="1"/>
          </p:cNvSpPr>
          <p:nvPr>
            <p:ph type="dt" sz="half" idx="10"/>
          </p:nvPr>
        </p:nvSpPr>
        <p:spPr/>
        <p:txBody>
          <a:bodyPr/>
          <a:lstStyle/>
          <a:p>
            <a:fld id="{5AD27EC5-CB55-40E3-8DB0-DC933F0F8C67}" type="datetime1">
              <a:rPr lang="en-US" smtClean="0"/>
              <a:t>7/1/2021</a:t>
            </a:fld>
            <a:endParaRPr lang="en-US"/>
          </a:p>
        </p:txBody>
      </p:sp>
      <p:sp>
        <p:nvSpPr>
          <p:cNvPr id="8" name="Footer Placeholder 7">
            <a:extLst>
              <a:ext uri="{FF2B5EF4-FFF2-40B4-BE49-F238E27FC236}">
                <a16:creationId xmlns:a16="http://schemas.microsoft.com/office/drawing/2014/main" id="{B15A0F98-8D23-4EDD-8FEB-C702596C8492}"/>
              </a:ext>
            </a:extLst>
          </p:cNvPr>
          <p:cNvSpPr>
            <a:spLocks noGrp="1"/>
          </p:cNvSpPr>
          <p:nvPr>
            <p:ph type="ftr" sz="quarter" idx="11"/>
          </p:nvPr>
        </p:nvSpPr>
        <p:spPr/>
        <p:txBody>
          <a:bodyPr/>
          <a:lstStyle/>
          <a:p>
            <a:r>
              <a:rPr lang="en-US"/>
              <a:t>Mini project </a:t>
            </a:r>
          </a:p>
        </p:txBody>
      </p:sp>
      <p:sp>
        <p:nvSpPr>
          <p:cNvPr id="9" name="Slide Number Placeholder 8">
            <a:extLst>
              <a:ext uri="{FF2B5EF4-FFF2-40B4-BE49-F238E27FC236}">
                <a16:creationId xmlns:a16="http://schemas.microsoft.com/office/drawing/2014/main" id="{05430340-5C34-4C03-83AC-D4722FF68F9D}"/>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113459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C342-C907-4F98-996D-8AA32D7D0D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53E86D-BA2E-44DD-8D61-5EDC5A9E16FF}"/>
              </a:ext>
            </a:extLst>
          </p:cNvPr>
          <p:cNvSpPr>
            <a:spLocks noGrp="1"/>
          </p:cNvSpPr>
          <p:nvPr>
            <p:ph type="dt" sz="half" idx="10"/>
          </p:nvPr>
        </p:nvSpPr>
        <p:spPr/>
        <p:txBody>
          <a:bodyPr/>
          <a:lstStyle/>
          <a:p>
            <a:fld id="{972F2438-C7DE-4CF8-828D-C84188F4A3CD}" type="datetime1">
              <a:rPr lang="en-US" smtClean="0"/>
              <a:t>7/1/2021</a:t>
            </a:fld>
            <a:endParaRPr lang="en-US"/>
          </a:p>
        </p:txBody>
      </p:sp>
      <p:sp>
        <p:nvSpPr>
          <p:cNvPr id="4" name="Footer Placeholder 3">
            <a:extLst>
              <a:ext uri="{FF2B5EF4-FFF2-40B4-BE49-F238E27FC236}">
                <a16:creationId xmlns:a16="http://schemas.microsoft.com/office/drawing/2014/main" id="{8AF66142-B4AF-4B88-8A49-12CA16952E89}"/>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999D06BE-8AD0-45CF-A5B2-52A11B0022B7}"/>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148816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41B0ED-132C-4208-AA39-6185E8EE25E5}"/>
              </a:ext>
            </a:extLst>
          </p:cNvPr>
          <p:cNvSpPr>
            <a:spLocks noGrp="1"/>
          </p:cNvSpPr>
          <p:nvPr>
            <p:ph type="dt" sz="half" idx="10"/>
          </p:nvPr>
        </p:nvSpPr>
        <p:spPr/>
        <p:txBody>
          <a:bodyPr/>
          <a:lstStyle/>
          <a:p>
            <a:fld id="{943DDC13-C7DE-4B8A-AA48-ECD26BF47743}" type="datetime1">
              <a:rPr lang="en-US" smtClean="0"/>
              <a:t>7/1/2021</a:t>
            </a:fld>
            <a:endParaRPr lang="en-US"/>
          </a:p>
        </p:txBody>
      </p:sp>
      <p:sp>
        <p:nvSpPr>
          <p:cNvPr id="3" name="Footer Placeholder 2">
            <a:extLst>
              <a:ext uri="{FF2B5EF4-FFF2-40B4-BE49-F238E27FC236}">
                <a16:creationId xmlns:a16="http://schemas.microsoft.com/office/drawing/2014/main" id="{2E5416D7-C621-46E0-964D-1A1956A0005D}"/>
              </a:ext>
            </a:extLst>
          </p:cNvPr>
          <p:cNvSpPr>
            <a:spLocks noGrp="1"/>
          </p:cNvSpPr>
          <p:nvPr>
            <p:ph type="ftr" sz="quarter" idx="11"/>
          </p:nvPr>
        </p:nvSpPr>
        <p:spPr/>
        <p:txBody>
          <a:bodyPr/>
          <a:lstStyle/>
          <a:p>
            <a:r>
              <a:rPr lang="en-US"/>
              <a:t>Mini project </a:t>
            </a:r>
          </a:p>
        </p:txBody>
      </p:sp>
      <p:sp>
        <p:nvSpPr>
          <p:cNvPr id="4" name="Slide Number Placeholder 3">
            <a:extLst>
              <a:ext uri="{FF2B5EF4-FFF2-40B4-BE49-F238E27FC236}">
                <a16:creationId xmlns:a16="http://schemas.microsoft.com/office/drawing/2014/main" id="{43862119-D75A-4A4B-81FC-464EFAC40734}"/>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3841713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01EB-3B52-4C33-9463-1C229C0FA0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C06CF8-E5F3-4ED4-94DF-BBB34A462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9D9147-616A-41D0-8AF3-549BBBEAB5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D9120-FD28-4407-B7DA-3630A81323A2}"/>
              </a:ext>
            </a:extLst>
          </p:cNvPr>
          <p:cNvSpPr>
            <a:spLocks noGrp="1"/>
          </p:cNvSpPr>
          <p:nvPr>
            <p:ph type="dt" sz="half" idx="10"/>
          </p:nvPr>
        </p:nvSpPr>
        <p:spPr/>
        <p:txBody>
          <a:bodyPr/>
          <a:lstStyle/>
          <a:p>
            <a:fld id="{AA6FF410-22AC-437A-A69A-5BFC41EB9D1D}" type="datetime1">
              <a:rPr lang="en-US" smtClean="0"/>
              <a:t>7/1/2021</a:t>
            </a:fld>
            <a:endParaRPr lang="en-US"/>
          </a:p>
        </p:txBody>
      </p:sp>
      <p:sp>
        <p:nvSpPr>
          <p:cNvPr id="6" name="Footer Placeholder 5">
            <a:extLst>
              <a:ext uri="{FF2B5EF4-FFF2-40B4-BE49-F238E27FC236}">
                <a16:creationId xmlns:a16="http://schemas.microsoft.com/office/drawing/2014/main" id="{F4C6CBD9-F451-43D8-942C-83AD2984648D}"/>
              </a:ext>
            </a:extLst>
          </p:cNvPr>
          <p:cNvSpPr>
            <a:spLocks noGrp="1"/>
          </p:cNvSpPr>
          <p:nvPr>
            <p:ph type="ftr" sz="quarter" idx="11"/>
          </p:nvPr>
        </p:nvSpPr>
        <p:spPr/>
        <p:txBody>
          <a:bodyPr/>
          <a:lstStyle/>
          <a:p>
            <a:r>
              <a:rPr lang="en-US"/>
              <a:t>Mini project </a:t>
            </a:r>
          </a:p>
        </p:txBody>
      </p:sp>
      <p:sp>
        <p:nvSpPr>
          <p:cNvPr id="7" name="Slide Number Placeholder 6">
            <a:extLst>
              <a:ext uri="{FF2B5EF4-FFF2-40B4-BE49-F238E27FC236}">
                <a16:creationId xmlns:a16="http://schemas.microsoft.com/office/drawing/2014/main" id="{317860C3-28F8-4ADB-BFC8-4DC8F853AA12}"/>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419004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751F-EF33-47A2-9DD1-78ED6A3F63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CBF522-6B03-48B7-9470-ED20B3CA29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E86952-89B1-4CD0-A11F-A27023F83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B1AFF-00A9-44C5-A99F-417E85CA9EA3}"/>
              </a:ext>
            </a:extLst>
          </p:cNvPr>
          <p:cNvSpPr>
            <a:spLocks noGrp="1"/>
          </p:cNvSpPr>
          <p:nvPr>
            <p:ph type="dt" sz="half" idx="10"/>
          </p:nvPr>
        </p:nvSpPr>
        <p:spPr/>
        <p:txBody>
          <a:bodyPr/>
          <a:lstStyle/>
          <a:p>
            <a:fld id="{6C6B3AF8-0121-49E1-AC97-0B70A1541EEA}" type="datetime1">
              <a:rPr lang="en-US" smtClean="0"/>
              <a:t>7/1/2021</a:t>
            </a:fld>
            <a:endParaRPr lang="en-US"/>
          </a:p>
        </p:txBody>
      </p:sp>
      <p:sp>
        <p:nvSpPr>
          <p:cNvPr id="6" name="Footer Placeholder 5">
            <a:extLst>
              <a:ext uri="{FF2B5EF4-FFF2-40B4-BE49-F238E27FC236}">
                <a16:creationId xmlns:a16="http://schemas.microsoft.com/office/drawing/2014/main" id="{D9CDD3C9-35AB-425D-AD64-0ED0B2D4FA04}"/>
              </a:ext>
            </a:extLst>
          </p:cNvPr>
          <p:cNvSpPr>
            <a:spLocks noGrp="1"/>
          </p:cNvSpPr>
          <p:nvPr>
            <p:ph type="ftr" sz="quarter" idx="11"/>
          </p:nvPr>
        </p:nvSpPr>
        <p:spPr/>
        <p:txBody>
          <a:bodyPr/>
          <a:lstStyle/>
          <a:p>
            <a:r>
              <a:rPr lang="en-US"/>
              <a:t>Mini project </a:t>
            </a:r>
          </a:p>
        </p:txBody>
      </p:sp>
      <p:sp>
        <p:nvSpPr>
          <p:cNvPr id="7" name="Slide Number Placeholder 6">
            <a:extLst>
              <a:ext uri="{FF2B5EF4-FFF2-40B4-BE49-F238E27FC236}">
                <a16:creationId xmlns:a16="http://schemas.microsoft.com/office/drawing/2014/main" id="{8D8068D5-7B8C-4CDD-B5AE-553840D1BE7E}"/>
              </a:ext>
            </a:extLst>
          </p:cNvPr>
          <p:cNvSpPr>
            <a:spLocks noGrp="1"/>
          </p:cNvSpPr>
          <p:nvPr>
            <p:ph type="sldNum" sz="quarter" idx="12"/>
          </p:nvPr>
        </p:nvSpPr>
        <p:spPr/>
        <p:txBody>
          <a:bodyPr/>
          <a:lstStyle/>
          <a:p>
            <a:fld id="{C218D9F4-813B-4502-994D-B53DE0A15FEF}" type="slidenum">
              <a:rPr lang="en-US" smtClean="0"/>
              <a:t>‹#›</a:t>
            </a:fld>
            <a:endParaRPr lang="en-US"/>
          </a:p>
        </p:txBody>
      </p:sp>
    </p:spTree>
    <p:extLst>
      <p:ext uri="{BB962C8B-B14F-4D97-AF65-F5344CB8AC3E}">
        <p14:creationId xmlns:p14="http://schemas.microsoft.com/office/powerpoint/2010/main" val="235368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3C1BCF-E67A-4FB8-91E0-162A0536C2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B7B417-56A4-4443-9EDB-CCB807F4AF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29A9A-E56C-43DF-B1CA-E95B90CE90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AEF4E-376F-4E18-A26C-CEE53DDCC777}" type="datetime1">
              <a:rPr lang="en-US" smtClean="0"/>
              <a:t>7/1/2021</a:t>
            </a:fld>
            <a:endParaRPr lang="en-US"/>
          </a:p>
        </p:txBody>
      </p:sp>
      <p:sp>
        <p:nvSpPr>
          <p:cNvPr id="5" name="Footer Placeholder 4">
            <a:extLst>
              <a:ext uri="{FF2B5EF4-FFF2-40B4-BE49-F238E27FC236}">
                <a16:creationId xmlns:a16="http://schemas.microsoft.com/office/drawing/2014/main" id="{2410B8B9-0F49-4892-9F5C-43150379EB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Mini project </a:t>
            </a:r>
          </a:p>
        </p:txBody>
      </p:sp>
      <p:sp>
        <p:nvSpPr>
          <p:cNvPr id="6" name="Slide Number Placeholder 5">
            <a:extLst>
              <a:ext uri="{FF2B5EF4-FFF2-40B4-BE49-F238E27FC236}">
                <a16:creationId xmlns:a16="http://schemas.microsoft.com/office/drawing/2014/main" id="{B469A35E-118C-454E-A257-97BC96EE9E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8D9F4-813B-4502-994D-B53DE0A15FEF}" type="slidenum">
              <a:rPr lang="en-US" smtClean="0"/>
              <a:t>‹#›</a:t>
            </a:fld>
            <a:endParaRPr lang="en-US"/>
          </a:p>
        </p:txBody>
      </p:sp>
    </p:spTree>
    <p:extLst>
      <p:ext uri="{BB962C8B-B14F-4D97-AF65-F5344CB8AC3E}">
        <p14:creationId xmlns:p14="http://schemas.microsoft.com/office/powerpoint/2010/main" val="399691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111D-E88E-4EE8-A6BA-92620B001AE3}"/>
              </a:ext>
            </a:extLst>
          </p:cNvPr>
          <p:cNvSpPr>
            <a:spLocks noGrp="1"/>
          </p:cNvSpPr>
          <p:nvPr>
            <p:ph type="ctrTitle"/>
          </p:nvPr>
        </p:nvSpPr>
        <p:spPr>
          <a:xfrm>
            <a:off x="1524000" y="1868812"/>
            <a:ext cx="9144000" cy="1490208"/>
          </a:xfrm>
        </p:spPr>
        <p:txBody>
          <a:bodyPr>
            <a:normAutofit fontScale="90000"/>
          </a:bodyPr>
          <a:lstStyle/>
          <a:p>
            <a:r>
              <a:rPr lang="en-US" sz="5600" b="1" dirty="0"/>
              <a:t>I</a:t>
            </a:r>
            <a:r>
              <a:rPr lang="en-US" sz="5600" b="1" baseline="30000" dirty="0"/>
              <a:t>2</a:t>
            </a:r>
            <a:r>
              <a:rPr lang="en-US" sz="5600" b="1" dirty="0"/>
              <a:t>C LED CONTROLLER USING PCA9685</a:t>
            </a:r>
          </a:p>
        </p:txBody>
      </p:sp>
      <p:sp>
        <p:nvSpPr>
          <p:cNvPr id="3" name="Subtitle 2">
            <a:extLst>
              <a:ext uri="{FF2B5EF4-FFF2-40B4-BE49-F238E27FC236}">
                <a16:creationId xmlns:a16="http://schemas.microsoft.com/office/drawing/2014/main" id="{C25BE3F2-E9DB-4E4D-A90C-5463AEB52F81}"/>
              </a:ext>
            </a:extLst>
          </p:cNvPr>
          <p:cNvSpPr>
            <a:spLocks noGrp="1"/>
          </p:cNvSpPr>
          <p:nvPr>
            <p:ph type="subTitle" idx="1"/>
          </p:nvPr>
        </p:nvSpPr>
        <p:spPr>
          <a:xfrm>
            <a:off x="1524000" y="3165282"/>
            <a:ext cx="9144000" cy="3191068"/>
          </a:xfrm>
        </p:spPr>
        <p:txBody>
          <a:bodyPr>
            <a:normAutofit/>
          </a:bodyPr>
          <a:lstStyle/>
          <a:p>
            <a:endParaRPr lang="en-US" dirty="0"/>
          </a:p>
          <a:p>
            <a:r>
              <a:rPr lang="en-US" dirty="0"/>
              <a:t>Sinchan MS                          4NM18EC085       </a:t>
            </a:r>
            <a:endParaRPr lang="en-IN" dirty="0"/>
          </a:p>
          <a:p>
            <a:r>
              <a:rPr lang="en-IN" dirty="0"/>
              <a:t>Hansel Kevin Lewis              </a:t>
            </a:r>
            <a:r>
              <a:rPr lang="en-US" dirty="0"/>
              <a:t>4NM18EC059</a:t>
            </a:r>
          </a:p>
          <a:p>
            <a:r>
              <a:rPr lang="en-US" dirty="0"/>
              <a:t>Hrithik </a:t>
            </a:r>
            <a:r>
              <a:rPr lang="en-IN" dirty="0"/>
              <a:t>Rahul</a:t>
            </a:r>
            <a:r>
              <a:rPr lang="en-US" dirty="0"/>
              <a:t>                        4NM18EC063</a:t>
            </a:r>
          </a:p>
          <a:p>
            <a:r>
              <a:rPr lang="en-US" dirty="0"/>
              <a:t>Pramod Mallapur                4NM19EC406</a:t>
            </a:r>
          </a:p>
          <a:p>
            <a:r>
              <a:rPr lang="en-US" dirty="0"/>
              <a:t>Ramesh Mallappa Kerur    4NM19EC408</a:t>
            </a:r>
          </a:p>
          <a:p>
            <a:pPr algn="l"/>
            <a:r>
              <a:rPr lang="en-US" dirty="0"/>
              <a:t>Guide : Mr. Karthik</a:t>
            </a:r>
          </a:p>
          <a:p>
            <a:endParaRPr lang="en-US" dirty="0"/>
          </a:p>
          <a:p>
            <a:endParaRPr lang="en-US" dirty="0"/>
          </a:p>
        </p:txBody>
      </p:sp>
      <p:sp>
        <p:nvSpPr>
          <p:cNvPr id="4" name="Footer Placeholder 3">
            <a:extLst>
              <a:ext uri="{FF2B5EF4-FFF2-40B4-BE49-F238E27FC236}">
                <a16:creationId xmlns:a16="http://schemas.microsoft.com/office/drawing/2014/main" id="{EDD643CC-B33A-41E2-9CE3-4A956E172B88}"/>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0D6C52E7-FB8A-4119-95DD-680DDF63D058}"/>
              </a:ext>
            </a:extLst>
          </p:cNvPr>
          <p:cNvSpPr>
            <a:spLocks noGrp="1"/>
          </p:cNvSpPr>
          <p:nvPr>
            <p:ph type="sldNum" sz="quarter" idx="12"/>
          </p:nvPr>
        </p:nvSpPr>
        <p:spPr/>
        <p:txBody>
          <a:bodyPr/>
          <a:lstStyle/>
          <a:p>
            <a:fld id="{C218D9F4-813B-4502-994D-B53DE0A15FEF}" type="slidenum">
              <a:rPr lang="en-US" smtClean="0"/>
              <a:t>1</a:t>
            </a:fld>
            <a:endParaRPr lang="en-US"/>
          </a:p>
        </p:txBody>
      </p:sp>
      <p:pic>
        <p:nvPicPr>
          <p:cNvPr id="6" name="Image1">
            <a:extLst>
              <a:ext uri="{FF2B5EF4-FFF2-40B4-BE49-F238E27FC236}">
                <a16:creationId xmlns:a16="http://schemas.microsoft.com/office/drawing/2014/main" id="{94ABD423-5DAB-4792-B8DF-8F371BAAF053}"/>
              </a:ext>
            </a:extLst>
          </p:cNvPr>
          <p:cNvPicPr/>
          <p:nvPr/>
        </p:nvPicPr>
        <p:blipFill>
          <a:blip r:embed="rId2"/>
          <a:stretch>
            <a:fillRect/>
          </a:stretch>
        </p:blipFill>
        <p:spPr bwMode="auto">
          <a:xfrm>
            <a:off x="1663849" y="136525"/>
            <a:ext cx="8864301" cy="1367162"/>
          </a:xfrm>
          <a:prstGeom prst="rect">
            <a:avLst/>
          </a:prstGeom>
        </p:spPr>
      </p:pic>
      <p:sp>
        <p:nvSpPr>
          <p:cNvPr id="8" name="TextBox 7">
            <a:extLst>
              <a:ext uri="{FF2B5EF4-FFF2-40B4-BE49-F238E27FC236}">
                <a16:creationId xmlns:a16="http://schemas.microsoft.com/office/drawing/2014/main" id="{CD97A27B-C3FA-44AF-8F34-032998C48129}"/>
              </a:ext>
            </a:extLst>
          </p:cNvPr>
          <p:cNvSpPr txBox="1"/>
          <p:nvPr/>
        </p:nvSpPr>
        <p:spPr>
          <a:xfrm>
            <a:off x="9059732" y="3625540"/>
            <a:ext cx="1805491" cy="400110"/>
          </a:xfrm>
          <a:prstGeom prst="rect">
            <a:avLst/>
          </a:prstGeom>
          <a:noFill/>
        </p:spPr>
        <p:txBody>
          <a:bodyPr wrap="square">
            <a:spAutoFit/>
          </a:bodyPr>
          <a:lstStyle/>
          <a:p>
            <a:r>
              <a:rPr lang="en-IN" sz="2000" b="1" dirty="0"/>
              <a:t>96114756</a:t>
            </a:r>
          </a:p>
        </p:txBody>
      </p:sp>
      <p:sp>
        <p:nvSpPr>
          <p:cNvPr id="9" name="TextBox 8">
            <a:extLst>
              <a:ext uri="{FF2B5EF4-FFF2-40B4-BE49-F238E27FC236}">
                <a16:creationId xmlns:a16="http://schemas.microsoft.com/office/drawing/2014/main" id="{1BD105D6-A0CB-4772-B103-B9CFA3E128D5}"/>
              </a:ext>
            </a:extLst>
          </p:cNvPr>
          <p:cNvSpPr txBox="1"/>
          <p:nvPr/>
        </p:nvSpPr>
        <p:spPr>
          <a:xfrm>
            <a:off x="9059731" y="4455435"/>
            <a:ext cx="1805491" cy="400110"/>
          </a:xfrm>
          <a:prstGeom prst="rect">
            <a:avLst/>
          </a:prstGeom>
          <a:noFill/>
        </p:spPr>
        <p:txBody>
          <a:bodyPr wrap="square">
            <a:spAutoFit/>
          </a:bodyPr>
          <a:lstStyle/>
          <a:p>
            <a:r>
              <a:rPr lang="en-IN" sz="2000" b="1" dirty="0"/>
              <a:t>97615902</a:t>
            </a:r>
          </a:p>
        </p:txBody>
      </p:sp>
    </p:spTree>
    <p:extLst>
      <p:ext uri="{BB962C8B-B14F-4D97-AF65-F5344CB8AC3E}">
        <p14:creationId xmlns:p14="http://schemas.microsoft.com/office/powerpoint/2010/main" val="254498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8180-20C9-4723-A47B-B83DFF3EF4DC}"/>
              </a:ext>
            </a:extLst>
          </p:cNvPr>
          <p:cNvSpPr>
            <a:spLocks noGrp="1"/>
          </p:cNvSpPr>
          <p:nvPr>
            <p:ph type="title"/>
          </p:nvPr>
        </p:nvSpPr>
        <p:spPr/>
        <p:txBody>
          <a:bodyPr/>
          <a:lstStyle/>
          <a:p>
            <a:pPr algn="ctr"/>
            <a:r>
              <a:rPr lang="en-US" b="1" dirty="0"/>
              <a:t>Block Diagram </a:t>
            </a:r>
          </a:p>
        </p:txBody>
      </p:sp>
      <p:sp>
        <p:nvSpPr>
          <p:cNvPr id="4" name="Footer Placeholder 3">
            <a:extLst>
              <a:ext uri="{FF2B5EF4-FFF2-40B4-BE49-F238E27FC236}">
                <a16:creationId xmlns:a16="http://schemas.microsoft.com/office/drawing/2014/main" id="{21197CE1-9DAB-4E7C-9B85-10B5D93602BF}"/>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8BC9F0B7-085D-46E5-AA80-E7051409DD3C}"/>
              </a:ext>
            </a:extLst>
          </p:cNvPr>
          <p:cNvSpPr>
            <a:spLocks noGrp="1"/>
          </p:cNvSpPr>
          <p:nvPr>
            <p:ph type="sldNum" sz="quarter" idx="12"/>
          </p:nvPr>
        </p:nvSpPr>
        <p:spPr/>
        <p:txBody>
          <a:bodyPr/>
          <a:lstStyle/>
          <a:p>
            <a:fld id="{C218D9F4-813B-4502-994D-B53DE0A15FEF}" type="slidenum">
              <a:rPr lang="en-US" smtClean="0"/>
              <a:t>10</a:t>
            </a:fld>
            <a:endParaRPr lang="en-US"/>
          </a:p>
        </p:txBody>
      </p:sp>
      <p:sp>
        <p:nvSpPr>
          <p:cNvPr id="8" name="Rectangle 7">
            <a:extLst>
              <a:ext uri="{FF2B5EF4-FFF2-40B4-BE49-F238E27FC236}">
                <a16:creationId xmlns:a16="http://schemas.microsoft.com/office/drawing/2014/main" id="{9DA744CE-71CA-4CEA-9277-A138E6ADA7EF}"/>
              </a:ext>
            </a:extLst>
          </p:cNvPr>
          <p:cNvSpPr/>
          <p:nvPr/>
        </p:nvSpPr>
        <p:spPr>
          <a:xfrm>
            <a:off x="3060441" y="2323386"/>
            <a:ext cx="867747" cy="13255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F192A4D3-4260-406B-974A-3593455C4D5A}"/>
              </a:ext>
            </a:extLst>
          </p:cNvPr>
          <p:cNvSpPr/>
          <p:nvPr/>
        </p:nvSpPr>
        <p:spPr>
          <a:xfrm>
            <a:off x="4872135" y="2305340"/>
            <a:ext cx="1733939" cy="1718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BD1D1F0C-7834-4874-96D6-7C31BFB8E55D}"/>
              </a:ext>
            </a:extLst>
          </p:cNvPr>
          <p:cNvCxnSpPr/>
          <p:nvPr/>
        </p:nvCxnSpPr>
        <p:spPr>
          <a:xfrm>
            <a:off x="3928186" y="2734547"/>
            <a:ext cx="943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DFC6AE-8BB5-443B-9CD6-27C1013E1235}"/>
              </a:ext>
            </a:extLst>
          </p:cNvPr>
          <p:cNvCxnSpPr/>
          <p:nvPr/>
        </p:nvCxnSpPr>
        <p:spPr>
          <a:xfrm>
            <a:off x="3928188" y="3303715"/>
            <a:ext cx="94394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9BD286-1763-40E1-8F38-71288F64DAF4}"/>
              </a:ext>
            </a:extLst>
          </p:cNvPr>
          <p:cNvSpPr txBox="1"/>
          <p:nvPr/>
        </p:nvSpPr>
        <p:spPr>
          <a:xfrm>
            <a:off x="3076421" y="2526917"/>
            <a:ext cx="867746" cy="646331"/>
          </a:xfrm>
          <a:prstGeom prst="rect">
            <a:avLst/>
          </a:prstGeom>
          <a:noFill/>
        </p:spPr>
        <p:txBody>
          <a:bodyPr wrap="square" rtlCol="0">
            <a:spAutoFit/>
          </a:bodyPr>
          <a:lstStyle/>
          <a:p>
            <a:r>
              <a:rPr lang="en-IN" dirty="0"/>
              <a:t>I2C bus master</a:t>
            </a:r>
          </a:p>
        </p:txBody>
      </p:sp>
      <p:sp>
        <p:nvSpPr>
          <p:cNvPr id="20" name="TextBox 19">
            <a:extLst>
              <a:ext uri="{FF2B5EF4-FFF2-40B4-BE49-F238E27FC236}">
                <a16:creationId xmlns:a16="http://schemas.microsoft.com/office/drawing/2014/main" id="{9ADA0764-E44F-455F-9F2B-D1F9623DA970}"/>
              </a:ext>
            </a:extLst>
          </p:cNvPr>
          <p:cNvSpPr txBox="1"/>
          <p:nvPr/>
        </p:nvSpPr>
        <p:spPr>
          <a:xfrm>
            <a:off x="2809292" y="3614343"/>
            <a:ext cx="1856792" cy="369332"/>
          </a:xfrm>
          <a:prstGeom prst="rect">
            <a:avLst/>
          </a:prstGeom>
          <a:noFill/>
        </p:spPr>
        <p:txBody>
          <a:bodyPr wrap="square" rtlCol="0">
            <a:spAutoFit/>
          </a:bodyPr>
          <a:lstStyle/>
          <a:p>
            <a:r>
              <a:rPr lang="en-IN" dirty="0"/>
              <a:t>ATMega328</a:t>
            </a:r>
          </a:p>
        </p:txBody>
      </p:sp>
      <p:sp>
        <p:nvSpPr>
          <p:cNvPr id="21" name="TextBox 20">
            <a:extLst>
              <a:ext uri="{FF2B5EF4-FFF2-40B4-BE49-F238E27FC236}">
                <a16:creationId xmlns:a16="http://schemas.microsoft.com/office/drawing/2014/main" id="{A422B241-853D-4523-938E-47932F2CAC98}"/>
              </a:ext>
            </a:extLst>
          </p:cNvPr>
          <p:cNvSpPr txBox="1"/>
          <p:nvPr/>
        </p:nvSpPr>
        <p:spPr>
          <a:xfrm>
            <a:off x="4917233" y="2473689"/>
            <a:ext cx="1688841" cy="1200329"/>
          </a:xfrm>
          <a:prstGeom prst="rect">
            <a:avLst/>
          </a:prstGeom>
          <a:noFill/>
        </p:spPr>
        <p:txBody>
          <a:bodyPr wrap="square" rtlCol="0">
            <a:spAutoFit/>
          </a:bodyPr>
          <a:lstStyle/>
          <a:p>
            <a:r>
              <a:rPr lang="en-IN" dirty="0"/>
              <a:t>I2C Slave Device</a:t>
            </a:r>
          </a:p>
          <a:p>
            <a:r>
              <a:rPr lang="en-IN" dirty="0"/>
              <a:t>      16 Channel     </a:t>
            </a:r>
          </a:p>
          <a:p>
            <a:r>
              <a:rPr lang="en-IN" dirty="0"/>
              <a:t>        12 Bit</a:t>
            </a:r>
          </a:p>
          <a:p>
            <a:r>
              <a:rPr lang="en-IN" dirty="0"/>
              <a:t>    LED Driver </a:t>
            </a:r>
          </a:p>
        </p:txBody>
      </p:sp>
      <p:sp>
        <p:nvSpPr>
          <p:cNvPr id="22" name="TextBox 21">
            <a:extLst>
              <a:ext uri="{FF2B5EF4-FFF2-40B4-BE49-F238E27FC236}">
                <a16:creationId xmlns:a16="http://schemas.microsoft.com/office/drawing/2014/main" id="{FF290639-DD7A-4FD0-B12C-3F1482173900}"/>
              </a:ext>
            </a:extLst>
          </p:cNvPr>
          <p:cNvSpPr txBox="1"/>
          <p:nvPr/>
        </p:nvSpPr>
        <p:spPr>
          <a:xfrm>
            <a:off x="3090552" y="3058991"/>
            <a:ext cx="867746" cy="369332"/>
          </a:xfrm>
          <a:prstGeom prst="rect">
            <a:avLst/>
          </a:prstGeom>
          <a:noFill/>
        </p:spPr>
        <p:txBody>
          <a:bodyPr wrap="square" rtlCol="0">
            <a:spAutoFit/>
          </a:bodyPr>
          <a:lstStyle/>
          <a:p>
            <a:r>
              <a:rPr lang="en-IN" dirty="0"/>
              <a:t>device</a:t>
            </a:r>
          </a:p>
        </p:txBody>
      </p:sp>
      <p:sp>
        <p:nvSpPr>
          <p:cNvPr id="23" name="Rectangle 22">
            <a:extLst>
              <a:ext uri="{FF2B5EF4-FFF2-40B4-BE49-F238E27FC236}">
                <a16:creationId xmlns:a16="http://schemas.microsoft.com/office/drawing/2014/main" id="{28C7072F-0979-4689-A100-CED7DCB175A2}"/>
              </a:ext>
            </a:extLst>
          </p:cNvPr>
          <p:cNvSpPr/>
          <p:nvPr/>
        </p:nvSpPr>
        <p:spPr>
          <a:xfrm>
            <a:off x="8805766" y="2323386"/>
            <a:ext cx="897632" cy="14102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4" name="TextBox 23">
            <a:extLst>
              <a:ext uri="{FF2B5EF4-FFF2-40B4-BE49-F238E27FC236}">
                <a16:creationId xmlns:a16="http://schemas.microsoft.com/office/drawing/2014/main" id="{F233F543-FA99-4564-8DE3-5972A80E0555}"/>
              </a:ext>
            </a:extLst>
          </p:cNvPr>
          <p:cNvSpPr txBox="1"/>
          <p:nvPr/>
        </p:nvSpPr>
        <p:spPr>
          <a:xfrm>
            <a:off x="8893593" y="2581244"/>
            <a:ext cx="680713" cy="923330"/>
          </a:xfrm>
          <a:prstGeom prst="rect">
            <a:avLst/>
          </a:prstGeom>
          <a:noFill/>
        </p:spPr>
        <p:txBody>
          <a:bodyPr wrap="square" rtlCol="0">
            <a:spAutoFit/>
          </a:bodyPr>
          <a:lstStyle/>
          <a:p>
            <a:pPr algn="ctr"/>
            <a:r>
              <a:rPr lang="en-IN" dirty="0"/>
              <a:t>5 RGB LEDs</a:t>
            </a:r>
          </a:p>
        </p:txBody>
      </p:sp>
      <p:sp>
        <p:nvSpPr>
          <p:cNvPr id="25" name="TextBox 24">
            <a:extLst>
              <a:ext uri="{FF2B5EF4-FFF2-40B4-BE49-F238E27FC236}">
                <a16:creationId xmlns:a16="http://schemas.microsoft.com/office/drawing/2014/main" id="{817C5D57-FDAA-468D-ABB7-A2F513D4CBE3}"/>
              </a:ext>
            </a:extLst>
          </p:cNvPr>
          <p:cNvSpPr txBox="1"/>
          <p:nvPr/>
        </p:nvSpPr>
        <p:spPr>
          <a:xfrm>
            <a:off x="4082920" y="2964655"/>
            <a:ext cx="866191" cy="369332"/>
          </a:xfrm>
          <a:prstGeom prst="rect">
            <a:avLst/>
          </a:prstGeom>
          <a:noFill/>
        </p:spPr>
        <p:txBody>
          <a:bodyPr wrap="square" rtlCol="0">
            <a:spAutoFit/>
          </a:bodyPr>
          <a:lstStyle/>
          <a:p>
            <a:r>
              <a:rPr lang="en-IN" dirty="0"/>
              <a:t>SDA</a:t>
            </a:r>
          </a:p>
        </p:txBody>
      </p:sp>
      <p:sp>
        <p:nvSpPr>
          <p:cNvPr id="26" name="TextBox 25">
            <a:extLst>
              <a:ext uri="{FF2B5EF4-FFF2-40B4-BE49-F238E27FC236}">
                <a16:creationId xmlns:a16="http://schemas.microsoft.com/office/drawing/2014/main" id="{19CB6F4B-AF3A-4986-B506-E8E51A88EB76}"/>
              </a:ext>
            </a:extLst>
          </p:cNvPr>
          <p:cNvSpPr txBox="1"/>
          <p:nvPr/>
        </p:nvSpPr>
        <p:spPr>
          <a:xfrm>
            <a:off x="4082920" y="2305339"/>
            <a:ext cx="583164" cy="377097"/>
          </a:xfrm>
          <a:prstGeom prst="rect">
            <a:avLst/>
          </a:prstGeom>
          <a:noFill/>
        </p:spPr>
        <p:txBody>
          <a:bodyPr wrap="square" rtlCol="0">
            <a:spAutoFit/>
          </a:bodyPr>
          <a:lstStyle/>
          <a:p>
            <a:r>
              <a:rPr lang="en-IN" dirty="0"/>
              <a:t>SCL</a:t>
            </a:r>
          </a:p>
        </p:txBody>
      </p:sp>
      <p:sp>
        <p:nvSpPr>
          <p:cNvPr id="27" name="TextBox 26">
            <a:extLst>
              <a:ext uri="{FF2B5EF4-FFF2-40B4-BE49-F238E27FC236}">
                <a16:creationId xmlns:a16="http://schemas.microsoft.com/office/drawing/2014/main" id="{E5DF3301-090F-4F43-AF10-498860CBE4DD}"/>
              </a:ext>
            </a:extLst>
          </p:cNvPr>
          <p:cNvSpPr txBox="1"/>
          <p:nvPr/>
        </p:nvSpPr>
        <p:spPr>
          <a:xfrm>
            <a:off x="4949111" y="4051484"/>
            <a:ext cx="1656963" cy="369332"/>
          </a:xfrm>
          <a:prstGeom prst="rect">
            <a:avLst/>
          </a:prstGeom>
          <a:noFill/>
        </p:spPr>
        <p:txBody>
          <a:bodyPr wrap="square" rtlCol="0">
            <a:spAutoFit/>
          </a:bodyPr>
          <a:lstStyle/>
          <a:p>
            <a:r>
              <a:rPr lang="en-IN" dirty="0"/>
              <a:t>    PCA9685</a:t>
            </a:r>
          </a:p>
        </p:txBody>
      </p:sp>
      <p:sp>
        <p:nvSpPr>
          <p:cNvPr id="29" name="TextBox 28">
            <a:extLst>
              <a:ext uri="{FF2B5EF4-FFF2-40B4-BE49-F238E27FC236}">
                <a16:creationId xmlns:a16="http://schemas.microsoft.com/office/drawing/2014/main" id="{5CA044FE-9156-4704-A5FC-C36C73DF6729}"/>
              </a:ext>
            </a:extLst>
          </p:cNvPr>
          <p:cNvSpPr txBox="1"/>
          <p:nvPr/>
        </p:nvSpPr>
        <p:spPr>
          <a:xfrm>
            <a:off x="7153471" y="2177002"/>
            <a:ext cx="1148302" cy="646331"/>
          </a:xfrm>
          <a:prstGeom prst="rect">
            <a:avLst/>
          </a:prstGeom>
          <a:noFill/>
        </p:spPr>
        <p:txBody>
          <a:bodyPr wrap="square" rtlCol="0">
            <a:spAutoFit/>
          </a:bodyPr>
          <a:lstStyle/>
          <a:p>
            <a:r>
              <a:rPr lang="en-IN" dirty="0"/>
              <a:t>Switching ON/OFF</a:t>
            </a:r>
          </a:p>
        </p:txBody>
      </p:sp>
      <p:sp>
        <p:nvSpPr>
          <p:cNvPr id="30" name="TextBox 29">
            <a:extLst>
              <a:ext uri="{FF2B5EF4-FFF2-40B4-BE49-F238E27FC236}">
                <a16:creationId xmlns:a16="http://schemas.microsoft.com/office/drawing/2014/main" id="{ED5A0CFB-2566-468B-BF12-E84BDD0AE769}"/>
              </a:ext>
            </a:extLst>
          </p:cNvPr>
          <p:cNvSpPr txBox="1"/>
          <p:nvPr/>
        </p:nvSpPr>
        <p:spPr>
          <a:xfrm>
            <a:off x="7145057" y="3268911"/>
            <a:ext cx="1267691" cy="923330"/>
          </a:xfrm>
          <a:prstGeom prst="rect">
            <a:avLst/>
          </a:prstGeom>
          <a:noFill/>
        </p:spPr>
        <p:txBody>
          <a:bodyPr wrap="square" rtlCol="0">
            <a:spAutoFit/>
          </a:bodyPr>
          <a:lstStyle/>
          <a:p>
            <a:r>
              <a:rPr lang="en-IN" dirty="0"/>
              <a:t>Brightness</a:t>
            </a:r>
          </a:p>
          <a:p>
            <a:r>
              <a:rPr lang="en-IN" dirty="0"/>
              <a:t>Control, </a:t>
            </a:r>
            <a:r>
              <a:rPr lang="en-IN" dirty="0" err="1"/>
              <a:t>color</a:t>
            </a:r>
            <a:endParaRPr lang="en-IN" dirty="0"/>
          </a:p>
        </p:txBody>
      </p:sp>
      <p:cxnSp>
        <p:nvCxnSpPr>
          <p:cNvPr id="6" name="Straight Arrow Connector 5">
            <a:extLst>
              <a:ext uri="{FF2B5EF4-FFF2-40B4-BE49-F238E27FC236}">
                <a16:creationId xmlns:a16="http://schemas.microsoft.com/office/drawing/2014/main" id="{1A571474-54D1-4282-878E-0A8E6039D50C}"/>
              </a:ext>
            </a:extLst>
          </p:cNvPr>
          <p:cNvCxnSpPr/>
          <p:nvPr/>
        </p:nvCxnSpPr>
        <p:spPr>
          <a:xfrm>
            <a:off x="3928186" y="2734547"/>
            <a:ext cx="94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A887BCF-2C91-4503-BAE3-D8DBED0DF705}"/>
              </a:ext>
            </a:extLst>
          </p:cNvPr>
          <p:cNvCxnSpPr>
            <a:cxnSpLocks/>
          </p:cNvCxnSpPr>
          <p:nvPr/>
        </p:nvCxnSpPr>
        <p:spPr>
          <a:xfrm>
            <a:off x="3928186" y="3303715"/>
            <a:ext cx="94394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 name="Arrow: Right 2">
            <a:extLst>
              <a:ext uri="{FF2B5EF4-FFF2-40B4-BE49-F238E27FC236}">
                <a16:creationId xmlns:a16="http://schemas.microsoft.com/office/drawing/2014/main" id="{36315C08-5E83-4B80-8E70-360BF6D4A4F5}"/>
              </a:ext>
            </a:extLst>
          </p:cNvPr>
          <p:cNvSpPr/>
          <p:nvPr/>
        </p:nvSpPr>
        <p:spPr>
          <a:xfrm>
            <a:off x="6606074" y="2818504"/>
            <a:ext cx="2199692" cy="34248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34352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1854-A8ED-458E-AC72-C86B2AD34241}"/>
              </a:ext>
            </a:extLst>
          </p:cNvPr>
          <p:cNvSpPr>
            <a:spLocks noGrp="1"/>
          </p:cNvSpPr>
          <p:nvPr>
            <p:ph type="title"/>
          </p:nvPr>
        </p:nvSpPr>
        <p:spPr>
          <a:xfrm>
            <a:off x="838200" y="365125"/>
            <a:ext cx="10515600" cy="732155"/>
          </a:xfrm>
        </p:spPr>
        <p:txBody>
          <a:bodyPr/>
          <a:lstStyle/>
          <a:p>
            <a:pPr algn="ctr"/>
            <a:r>
              <a:rPr lang="en-US" b="1" dirty="0"/>
              <a:t>Connection</a:t>
            </a:r>
            <a:endParaRPr lang="en-IN" dirty="0"/>
          </a:p>
        </p:txBody>
      </p:sp>
      <p:sp>
        <p:nvSpPr>
          <p:cNvPr id="4" name="Footer Placeholder 3">
            <a:extLst>
              <a:ext uri="{FF2B5EF4-FFF2-40B4-BE49-F238E27FC236}">
                <a16:creationId xmlns:a16="http://schemas.microsoft.com/office/drawing/2014/main" id="{3B859CA4-6D38-41E4-91BB-2AE751499F86}"/>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49BB7E9C-83F9-4348-A309-F4C41BAE55CC}"/>
              </a:ext>
            </a:extLst>
          </p:cNvPr>
          <p:cNvSpPr>
            <a:spLocks noGrp="1"/>
          </p:cNvSpPr>
          <p:nvPr>
            <p:ph type="sldNum" sz="quarter" idx="12"/>
          </p:nvPr>
        </p:nvSpPr>
        <p:spPr/>
        <p:txBody>
          <a:bodyPr/>
          <a:lstStyle/>
          <a:p>
            <a:fld id="{C218D9F4-813B-4502-994D-B53DE0A15FEF}" type="slidenum">
              <a:rPr lang="en-US" smtClean="0"/>
              <a:t>11</a:t>
            </a:fld>
            <a:endParaRPr lang="en-US"/>
          </a:p>
        </p:txBody>
      </p:sp>
      <p:pic>
        <p:nvPicPr>
          <p:cNvPr id="9" name="Picture 8">
            <a:extLst>
              <a:ext uri="{FF2B5EF4-FFF2-40B4-BE49-F238E27FC236}">
                <a16:creationId xmlns:a16="http://schemas.microsoft.com/office/drawing/2014/main" id="{5C30C2D7-E68D-46C2-8C57-9C3616088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41" y="4344329"/>
            <a:ext cx="3422561" cy="2116219"/>
          </a:xfrm>
          <a:prstGeom prst="rect">
            <a:avLst/>
          </a:prstGeom>
        </p:spPr>
      </p:pic>
      <p:sp>
        <p:nvSpPr>
          <p:cNvPr id="11" name="TextBox 10">
            <a:extLst>
              <a:ext uri="{FF2B5EF4-FFF2-40B4-BE49-F238E27FC236}">
                <a16:creationId xmlns:a16="http://schemas.microsoft.com/office/drawing/2014/main" id="{4CCF41DE-DD17-4A7D-9F13-4D55B60F8C33}"/>
              </a:ext>
            </a:extLst>
          </p:cNvPr>
          <p:cNvSpPr txBox="1"/>
          <p:nvPr/>
        </p:nvSpPr>
        <p:spPr>
          <a:xfrm>
            <a:off x="636952" y="1235786"/>
            <a:ext cx="3357926" cy="3108543"/>
          </a:xfrm>
          <a:prstGeom prst="rect">
            <a:avLst/>
          </a:prstGeom>
          <a:noFill/>
        </p:spPr>
        <p:txBody>
          <a:bodyPr wrap="square">
            <a:spAutoFit/>
          </a:bodyPr>
          <a:lstStyle/>
          <a:p>
            <a:r>
              <a:rPr lang="en-GB" sz="1800" dirty="0"/>
              <a:t> </a:t>
            </a:r>
            <a:r>
              <a:rPr lang="en-GB" sz="2800" dirty="0"/>
              <a:t>RGB LEDs are connected to PCA9685 and by controlling 2</a:t>
            </a:r>
            <a:r>
              <a:rPr lang="en-GB" sz="2800" baseline="30000" dirty="0"/>
              <a:t>12</a:t>
            </a:r>
            <a:r>
              <a:rPr lang="en-GB" sz="2800" dirty="0"/>
              <a:t> (4046)</a:t>
            </a:r>
            <a:r>
              <a:rPr lang="en-GB" sz="2800" baseline="30000" dirty="0"/>
              <a:t> </a:t>
            </a:r>
            <a:r>
              <a:rPr lang="en-GB" sz="2800" dirty="0"/>
              <a:t>intensity levels, 2</a:t>
            </a:r>
            <a:r>
              <a:rPr lang="en-GB" sz="2800" baseline="30000" dirty="0"/>
              <a:t>36</a:t>
            </a:r>
            <a:r>
              <a:rPr lang="en-GB" sz="2800" dirty="0"/>
              <a:t> (6.872x10</a:t>
            </a:r>
            <a:r>
              <a:rPr lang="en-GB" sz="2800" baseline="30000" dirty="0"/>
              <a:t>10</a:t>
            </a:r>
            <a:r>
              <a:rPr lang="en-GB" sz="2800" dirty="0"/>
              <a:t>)</a:t>
            </a:r>
            <a:r>
              <a:rPr lang="en-GB" sz="2800" baseline="30000" dirty="0"/>
              <a:t> </a:t>
            </a:r>
            <a:r>
              <a:rPr lang="en-GB" sz="2800" dirty="0"/>
              <a:t>colours are created</a:t>
            </a:r>
            <a:endParaRPr lang="en-IN" sz="2800" baseline="30000" dirty="0"/>
          </a:p>
        </p:txBody>
      </p:sp>
      <p:sp>
        <p:nvSpPr>
          <p:cNvPr id="7" name="Rectangle 6">
            <a:extLst>
              <a:ext uri="{FF2B5EF4-FFF2-40B4-BE49-F238E27FC236}">
                <a16:creationId xmlns:a16="http://schemas.microsoft.com/office/drawing/2014/main" id="{BDDBD996-6C00-4FF7-A446-DD05F846BE53}"/>
              </a:ext>
            </a:extLst>
          </p:cNvPr>
          <p:cNvSpPr/>
          <p:nvPr/>
        </p:nvSpPr>
        <p:spPr>
          <a:xfrm>
            <a:off x="6051394" y="1204858"/>
            <a:ext cx="1733939" cy="49727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62C84C79-927D-430E-B503-0CB9D388AF69}"/>
              </a:ext>
            </a:extLst>
          </p:cNvPr>
          <p:cNvSpPr txBox="1"/>
          <p:nvPr/>
        </p:nvSpPr>
        <p:spPr>
          <a:xfrm>
            <a:off x="6107606" y="3476657"/>
            <a:ext cx="1688594" cy="369332"/>
          </a:xfrm>
          <a:prstGeom prst="rect">
            <a:avLst/>
          </a:prstGeom>
          <a:noFill/>
        </p:spPr>
        <p:txBody>
          <a:bodyPr wrap="square" rtlCol="0">
            <a:spAutoFit/>
          </a:bodyPr>
          <a:lstStyle/>
          <a:p>
            <a:r>
              <a:rPr lang="en-IN" dirty="0"/>
              <a:t>    PCA9685</a:t>
            </a:r>
          </a:p>
        </p:txBody>
      </p:sp>
      <p:grpSp>
        <p:nvGrpSpPr>
          <p:cNvPr id="51" name="Group 50">
            <a:extLst>
              <a:ext uri="{FF2B5EF4-FFF2-40B4-BE49-F238E27FC236}">
                <a16:creationId xmlns:a16="http://schemas.microsoft.com/office/drawing/2014/main" id="{9436E5E1-0D8E-463E-9DFC-1DEDAE195930}"/>
              </a:ext>
            </a:extLst>
          </p:cNvPr>
          <p:cNvGrpSpPr/>
          <p:nvPr/>
        </p:nvGrpSpPr>
        <p:grpSpPr>
          <a:xfrm>
            <a:off x="7774578" y="2316705"/>
            <a:ext cx="3384013" cy="919085"/>
            <a:chOff x="7774578" y="2316705"/>
            <a:chExt cx="3384013" cy="919085"/>
          </a:xfrm>
        </p:grpSpPr>
        <p:cxnSp>
          <p:nvCxnSpPr>
            <p:cNvPr id="18" name="Straight Connector 17">
              <a:extLst>
                <a:ext uri="{FF2B5EF4-FFF2-40B4-BE49-F238E27FC236}">
                  <a16:creationId xmlns:a16="http://schemas.microsoft.com/office/drawing/2014/main" id="{2E5C2EB3-5A79-414E-B2D8-15A175249683}"/>
                </a:ext>
              </a:extLst>
            </p:cNvPr>
            <p:cNvCxnSpPr/>
            <p:nvPr/>
          </p:nvCxnSpPr>
          <p:spPr>
            <a:xfrm flipH="1">
              <a:off x="7774579" y="2503475"/>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B9A7236-9787-4EF5-B9B2-8326712EFBF2}"/>
                </a:ext>
              </a:extLst>
            </p:cNvPr>
            <p:cNvCxnSpPr/>
            <p:nvPr/>
          </p:nvCxnSpPr>
          <p:spPr>
            <a:xfrm flipH="1">
              <a:off x="7774579" y="2787049"/>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50B5B0B-CA0A-48A1-AA89-93BF5E68EB57}"/>
                </a:ext>
              </a:extLst>
            </p:cNvPr>
            <p:cNvCxnSpPr/>
            <p:nvPr/>
          </p:nvCxnSpPr>
          <p:spPr>
            <a:xfrm flipH="1">
              <a:off x="7774578" y="3101376"/>
              <a:ext cx="2383029" cy="0"/>
            </a:xfrm>
            <a:prstGeom prst="line">
              <a:avLst/>
            </a:prstGeom>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FE1AD654-F4CC-479D-B172-5C71FFA122CB}"/>
                </a:ext>
              </a:extLst>
            </p:cNvPr>
            <p:cNvPicPr>
              <a:picLocks noChangeAspect="1"/>
            </p:cNvPicPr>
            <p:nvPr/>
          </p:nvPicPr>
          <p:blipFill>
            <a:blip r:embed="rId3"/>
            <a:stretch>
              <a:fillRect/>
            </a:stretch>
          </p:blipFill>
          <p:spPr>
            <a:xfrm>
              <a:off x="10085063" y="2316705"/>
              <a:ext cx="1066800" cy="333375"/>
            </a:xfrm>
            <a:prstGeom prst="rect">
              <a:avLst/>
            </a:prstGeom>
          </p:spPr>
        </p:pic>
        <p:pic>
          <p:nvPicPr>
            <p:cNvPr id="36" name="Picture 35">
              <a:extLst>
                <a:ext uri="{FF2B5EF4-FFF2-40B4-BE49-F238E27FC236}">
                  <a16:creationId xmlns:a16="http://schemas.microsoft.com/office/drawing/2014/main" id="{1005A1BE-A93D-4629-8A04-22C06F55D632}"/>
                </a:ext>
              </a:extLst>
            </p:cNvPr>
            <p:cNvPicPr>
              <a:picLocks noChangeAspect="1"/>
            </p:cNvPicPr>
            <p:nvPr/>
          </p:nvPicPr>
          <p:blipFill>
            <a:blip r:embed="rId3"/>
            <a:stretch>
              <a:fillRect/>
            </a:stretch>
          </p:blipFill>
          <p:spPr>
            <a:xfrm>
              <a:off x="10091791" y="2902415"/>
              <a:ext cx="1066800" cy="333375"/>
            </a:xfrm>
            <a:prstGeom prst="rect">
              <a:avLst/>
            </a:prstGeom>
          </p:spPr>
        </p:pic>
        <p:pic>
          <p:nvPicPr>
            <p:cNvPr id="38" name="Picture 37">
              <a:extLst>
                <a:ext uri="{FF2B5EF4-FFF2-40B4-BE49-F238E27FC236}">
                  <a16:creationId xmlns:a16="http://schemas.microsoft.com/office/drawing/2014/main" id="{65DD6BA5-0A3C-4F94-A9A0-F183ADDB41ED}"/>
                </a:ext>
              </a:extLst>
            </p:cNvPr>
            <p:cNvPicPr>
              <a:picLocks noChangeAspect="1"/>
            </p:cNvPicPr>
            <p:nvPr/>
          </p:nvPicPr>
          <p:blipFill>
            <a:blip r:embed="rId3"/>
            <a:stretch>
              <a:fillRect/>
            </a:stretch>
          </p:blipFill>
          <p:spPr>
            <a:xfrm>
              <a:off x="10088427" y="2597004"/>
              <a:ext cx="1066800" cy="333375"/>
            </a:xfrm>
            <a:prstGeom prst="rect">
              <a:avLst/>
            </a:prstGeom>
          </p:spPr>
        </p:pic>
      </p:grpSp>
      <p:grpSp>
        <p:nvGrpSpPr>
          <p:cNvPr id="52" name="Group 51">
            <a:extLst>
              <a:ext uri="{FF2B5EF4-FFF2-40B4-BE49-F238E27FC236}">
                <a16:creationId xmlns:a16="http://schemas.microsoft.com/office/drawing/2014/main" id="{FC48AB3F-4E91-4461-9104-0EC93FC4B58C}"/>
              </a:ext>
            </a:extLst>
          </p:cNvPr>
          <p:cNvGrpSpPr/>
          <p:nvPr/>
        </p:nvGrpSpPr>
        <p:grpSpPr>
          <a:xfrm>
            <a:off x="7787126" y="3329716"/>
            <a:ext cx="3384013" cy="919085"/>
            <a:chOff x="7774578" y="2316705"/>
            <a:chExt cx="3384013" cy="919085"/>
          </a:xfrm>
        </p:grpSpPr>
        <p:cxnSp>
          <p:nvCxnSpPr>
            <p:cNvPr id="53" name="Straight Connector 52">
              <a:extLst>
                <a:ext uri="{FF2B5EF4-FFF2-40B4-BE49-F238E27FC236}">
                  <a16:creationId xmlns:a16="http://schemas.microsoft.com/office/drawing/2014/main" id="{E525B2E3-02BD-4F33-A8F5-781EA5A4BADA}"/>
                </a:ext>
              </a:extLst>
            </p:cNvPr>
            <p:cNvCxnSpPr/>
            <p:nvPr/>
          </p:nvCxnSpPr>
          <p:spPr>
            <a:xfrm flipH="1">
              <a:off x="7774579" y="2503475"/>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5BAAF05-D502-42AA-AB96-0B2876194AC1}"/>
                </a:ext>
              </a:extLst>
            </p:cNvPr>
            <p:cNvCxnSpPr/>
            <p:nvPr/>
          </p:nvCxnSpPr>
          <p:spPr>
            <a:xfrm flipH="1">
              <a:off x="7774579" y="2787049"/>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01368FC-AA15-42D5-9F3F-9E4924EB52D4}"/>
                </a:ext>
              </a:extLst>
            </p:cNvPr>
            <p:cNvCxnSpPr/>
            <p:nvPr/>
          </p:nvCxnSpPr>
          <p:spPr>
            <a:xfrm flipH="1">
              <a:off x="7774578" y="3101376"/>
              <a:ext cx="2383029" cy="0"/>
            </a:xfrm>
            <a:prstGeom prst="line">
              <a:avLst/>
            </a:prstGeom>
          </p:spPr>
          <p:style>
            <a:lnRef idx="1">
              <a:schemeClr val="dk1"/>
            </a:lnRef>
            <a:fillRef idx="0">
              <a:schemeClr val="dk1"/>
            </a:fillRef>
            <a:effectRef idx="0">
              <a:schemeClr val="dk1"/>
            </a:effectRef>
            <a:fontRef idx="minor">
              <a:schemeClr val="tx1"/>
            </a:fontRef>
          </p:style>
        </p:cxnSp>
        <p:pic>
          <p:nvPicPr>
            <p:cNvPr id="56" name="Picture 55">
              <a:extLst>
                <a:ext uri="{FF2B5EF4-FFF2-40B4-BE49-F238E27FC236}">
                  <a16:creationId xmlns:a16="http://schemas.microsoft.com/office/drawing/2014/main" id="{17889B08-49D9-4C4B-BD1D-B5FEF9DB6DAF}"/>
                </a:ext>
              </a:extLst>
            </p:cNvPr>
            <p:cNvPicPr>
              <a:picLocks noChangeAspect="1"/>
            </p:cNvPicPr>
            <p:nvPr/>
          </p:nvPicPr>
          <p:blipFill>
            <a:blip r:embed="rId3"/>
            <a:stretch>
              <a:fillRect/>
            </a:stretch>
          </p:blipFill>
          <p:spPr>
            <a:xfrm>
              <a:off x="10085063" y="2316705"/>
              <a:ext cx="1066800" cy="333375"/>
            </a:xfrm>
            <a:prstGeom prst="rect">
              <a:avLst/>
            </a:prstGeom>
          </p:spPr>
        </p:pic>
        <p:pic>
          <p:nvPicPr>
            <p:cNvPr id="57" name="Picture 56">
              <a:extLst>
                <a:ext uri="{FF2B5EF4-FFF2-40B4-BE49-F238E27FC236}">
                  <a16:creationId xmlns:a16="http://schemas.microsoft.com/office/drawing/2014/main" id="{5FE87E1A-12AE-4866-9CD2-93A779CDAF96}"/>
                </a:ext>
              </a:extLst>
            </p:cNvPr>
            <p:cNvPicPr>
              <a:picLocks noChangeAspect="1"/>
            </p:cNvPicPr>
            <p:nvPr/>
          </p:nvPicPr>
          <p:blipFill>
            <a:blip r:embed="rId3"/>
            <a:stretch>
              <a:fillRect/>
            </a:stretch>
          </p:blipFill>
          <p:spPr>
            <a:xfrm>
              <a:off x="10091791" y="2902415"/>
              <a:ext cx="1066800" cy="333375"/>
            </a:xfrm>
            <a:prstGeom prst="rect">
              <a:avLst/>
            </a:prstGeom>
          </p:spPr>
        </p:pic>
        <p:pic>
          <p:nvPicPr>
            <p:cNvPr id="58" name="Picture 57">
              <a:extLst>
                <a:ext uri="{FF2B5EF4-FFF2-40B4-BE49-F238E27FC236}">
                  <a16:creationId xmlns:a16="http://schemas.microsoft.com/office/drawing/2014/main" id="{D70705F2-6DB6-4ABF-A3D2-177AA36BC88F}"/>
                </a:ext>
              </a:extLst>
            </p:cNvPr>
            <p:cNvPicPr>
              <a:picLocks noChangeAspect="1"/>
            </p:cNvPicPr>
            <p:nvPr/>
          </p:nvPicPr>
          <p:blipFill>
            <a:blip r:embed="rId3"/>
            <a:stretch>
              <a:fillRect/>
            </a:stretch>
          </p:blipFill>
          <p:spPr>
            <a:xfrm>
              <a:off x="10088427" y="2597004"/>
              <a:ext cx="1066800" cy="333375"/>
            </a:xfrm>
            <a:prstGeom prst="rect">
              <a:avLst/>
            </a:prstGeom>
          </p:spPr>
        </p:pic>
      </p:grpSp>
      <p:grpSp>
        <p:nvGrpSpPr>
          <p:cNvPr id="59" name="Group 58">
            <a:extLst>
              <a:ext uri="{FF2B5EF4-FFF2-40B4-BE49-F238E27FC236}">
                <a16:creationId xmlns:a16="http://schemas.microsoft.com/office/drawing/2014/main" id="{29DF0D9D-EF52-4292-B309-408BC13E4CB6}"/>
              </a:ext>
            </a:extLst>
          </p:cNvPr>
          <p:cNvGrpSpPr/>
          <p:nvPr/>
        </p:nvGrpSpPr>
        <p:grpSpPr>
          <a:xfrm>
            <a:off x="7767850" y="4277650"/>
            <a:ext cx="3384013" cy="919085"/>
            <a:chOff x="7774578" y="2316705"/>
            <a:chExt cx="3384013" cy="919085"/>
          </a:xfrm>
        </p:grpSpPr>
        <p:cxnSp>
          <p:nvCxnSpPr>
            <p:cNvPr id="60" name="Straight Connector 59">
              <a:extLst>
                <a:ext uri="{FF2B5EF4-FFF2-40B4-BE49-F238E27FC236}">
                  <a16:creationId xmlns:a16="http://schemas.microsoft.com/office/drawing/2014/main" id="{F0C7DD2F-5E90-442F-8DCF-07BF3BE7A5F1}"/>
                </a:ext>
              </a:extLst>
            </p:cNvPr>
            <p:cNvCxnSpPr/>
            <p:nvPr/>
          </p:nvCxnSpPr>
          <p:spPr>
            <a:xfrm flipH="1">
              <a:off x="7774579" y="2503475"/>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7DA2148-4C34-4E0D-B8C1-EE1318095A90}"/>
                </a:ext>
              </a:extLst>
            </p:cNvPr>
            <p:cNvCxnSpPr/>
            <p:nvPr/>
          </p:nvCxnSpPr>
          <p:spPr>
            <a:xfrm flipH="1">
              <a:off x="7774579" y="2787049"/>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C752C48-400E-4984-9289-689342FC232C}"/>
                </a:ext>
              </a:extLst>
            </p:cNvPr>
            <p:cNvCxnSpPr/>
            <p:nvPr/>
          </p:nvCxnSpPr>
          <p:spPr>
            <a:xfrm flipH="1">
              <a:off x="7774578" y="3101376"/>
              <a:ext cx="2383029" cy="0"/>
            </a:xfrm>
            <a:prstGeom prst="line">
              <a:avLst/>
            </a:prstGeom>
          </p:spPr>
          <p:style>
            <a:lnRef idx="1">
              <a:schemeClr val="dk1"/>
            </a:lnRef>
            <a:fillRef idx="0">
              <a:schemeClr val="dk1"/>
            </a:fillRef>
            <a:effectRef idx="0">
              <a:schemeClr val="dk1"/>
            </a:effectRef>
            <a:fontRef idx="minor">
              <a:schemeClr val="tx1"/>
            </a:fontRef>
          </p:style>
        </p:cxnSp>
        <p:pic>
          <p:nvPicPr>
            <p:cNvPr id="63" name="Picture 62">
              <a:extLst>
                <a:ext uri="{FF2B5EF4-FFF2-40B4-BE49-F238E27FC236}">
                  <a16:creationId xmlns:a16="http://schemas.microsoft.com/office/drawing/2014/main" id="{2603EA81-370A-4914-850B-060661A91952}"/>
                </a:ext>
              </a:extLst>
            </p:cNvPr>
            <p:cNvPicPr>
              <a:picLocks noChangeAspect="1"/>
            </p:cNvPicPr>
            <p:nvPr/>
          </p:nvPicPr>
          <p:blipFill>
            <a:blip r:embed="rId3"/>
            <a:stretch>
              <a:fillRect/>
            </a:stretch>
          </p:blipFill>
          <p:spPr>
            <a:xfrm>
              <a:off x="10085063" y="2316705"/>
              <a:ext cx="1066800" cy="333375"/>
            </a:xfrm>
            <a:prstGeom prst="rect">
              <a:avLst/>
            </a:prstGeom>
          </p:spPr>
        </p:pic>
        <p:pic>
          <p:nvPicPr>
            <p:cNvPr id="64" name="Picture 63">
              <a:extLst>
                <a:ext uri="{FF2B5EF4-FFF2-40B4-BE49-F238E27FC236}">
                  <a16:creationId xmlns:a16="http://schemas.microsoft.com/office/drawing/2014/main" id="{A3232A45-0FAE-4DCE-B295-3024FAD82DD8}"/>
                </a:ext>
              </a:extLst>
            </p:cNvPr>
            <p:cNvPicPr>
              <a:picLocks noChangeAspect="1"/>
            </p:cNvPicPr>
            <p:nvPr/>
          </p:nvPicPr>
          <p:blipFill>
            <a:blip r:embed="rId3"/>
            <a:stretch>
              <a:fillRect/>
            </a:stretch>
          </p:blipFill>
          <p:spPr>
            <a:xfrm>
              <a:off x="10091791" y="2902415"/>
              <a:ext cx="1066800" cy="333375"/>
            </a:xfrm>
            <a:prstGeom prst="rect">
              <a:avLst/>
            </a:prstGeom>
          </p:spPr>
        </p:pic>
        <p:pic>
          <p:nvPicPr>
            <p:cNvPr id="65" name="Picture 64">
              <a:extLst>
                <a:ext uri="{FF2B5EF4-FFF2-40B4-BE49-F238E27FC236}">
                  <a16:creationId xmlns:a16="http://schemas.microsoft.com/office/drawing/2014/main" id="{0A187AB2-11BB-4F62-BFBE-33E0F99E1849}"/>
                </a:ext>
              </a:extLst>
            </p:cNvPr>
            <p:cNvPicPr>
              <a:picLocks noChangeAspect="1"/>
            </p:cNvPicPr>
            <p:nvPr/>
          </p:nvPicPr>
          <p:blipFill>
            <a:blip r:embed="rId3"/>
            <a:stretch>
              <a:fillRect/>
            </a:stretch>
          </p:blipFill>
          <p:spPr>
            <a:xfrm>
              <a:off x="10088427" y="2597004"/>
              <a:ext cx="1066800" cy="333375"/>
            </a:xfrm>
            <a:prstGeom prst="rect">
              <a:avLst/>
            </a:prstGeom>
          </p:spPr>
        </p:pic>
      </p:grpSp>
      <p:grpSp>
        <p:nvGrpSpPr>
          <p:cNvPr id="66" name="Group 65">
            <a:extLst>
              <a:ext uri="{FF2B5EF4-FFF2-40B4-BE49-F238E27FC236}">
                <a16:creationId xmlns:a16="http://schemas.microsoft.com/office/drawing/2014/main" id="{EAF44592-8A2E-48A7-88B8-635A0D9ED2A8}"/>
              </a:ext>
            </a:extLst>
          </p:cNvPr>
          <p:cNvGrpSpPr/>
          <p:nvPr/>
        </p:nvGrpSpPr>
        <p:grpSpPr>
          <a:xfrm>
            <a:off x="7787126" y="5266267"/>
            <a:ext cx="3384013" cy="919085"/>
            <a:chOff x="7774578" y="2316705"/>
            <a:chExt cx="3384013" cy="919085"/>
          </a:xfrm>
        </p:grpSpPr>
        <p:cxnSp>
          <p:nvCxnSpPr>
            <p:cNvPr id="67" name="Straight Connector 66">
              <a:extLst>
                <a:ext uri="{FF2B5EF4-FFF2-40B4-BE49-F238E27FC236}">
                  <a16:creationId xmlns:a16="http://schemas.microsoft.com/office/drawing/2014/main" id="{879F7233-CDC9-4D95-9C0B-C553D386C60B}"/>
                </a:ext>
              </a:extLst>
            </p:cNvPr>
            <p:cNvCxnSpPr/>
            <p:nvPr/>
          </p:nvCxnSpPr>
          <p:spPr>
            <a:xfrm flipH="1">
              <a:off x="7774579" y="2503475"/>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3D56E2B-C5A6-440B-AFD3-FC3BE312BEA3}"/>
                </a:ext>
              </a:extLst>
            </p:cNvPr>
            <p:cNvCxnSpPr/>
            <p:nvPr/>
          </p:nvCxnSpPr>
          <p:spPr>
            <a:xfrm flipH="1">
              <a:off x="7774579" y="2787049"/>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FCE3336-768A-4BC7-BF03-B6AE7C682E91}"/>
                </a:ext>
              </a:extLst>
            </p:cNvPr>
            <p:cNvCxnSpPr/>
            <p:nvPr/>
          </p:nvCxnSpPr>
          <p:spPr>
            <a:xfrm flipH="1">
              <a:off x="7774578" y="3101376"/>
              <a:ext cx="2383029" cy="0"/>
            </a:xfrm>
            <a:prstGeom prst="line">
              <a:avLst/>
            </a:prstGeom>
          </p:spPr>
          <p:style>
            <a:lnRef idx="1">
              <a:schemeClr val="dk1"/>
            </a:lnRef>
            <a:fillRef idx="0">
              <a:schemeClr val="dk1"/>
            </a:fillRef>
            <a:effectRef idx="0">
              <a:schemeClr val="dk1"/>
            </a:effectRef>
            <a:fontRef idx="minor">
              <a:schemeClr val="tx1"/>
            </a:fontRef>
          </p:style>
        </p:cxnSp>
        <p:pic>
          <p:nvPicPr>
            <p:cNvPr id="70" name="Picture 69">
              <a:extLst>
                <a:ext uri="{FF2B5EF4-FFF2-40B4-BE49-F238E27FC236}">
                  <a16:creationId xmlns:a16="http://schemas.microsoft.com/office/drawing/2014/main" id="{B1CAC836-3F72-49B6-A066-9F9A3B6CB2BD}"/>
                </a:ext>
              </a:extLst>
            </p:cNvPr>
            <p:cNvPicPr>
              <a:picLocks noChangeAspect="1"/>
            </p:cNvPicPr>
            <p:nvPr/>
          </p:nvPicPr>
          <p:blipFill>
            <a:blip r:embed="rId3"/>
            <a:stretch>
              <a:fillRect/>
            </a:stretch>
          </p:blipFill>
          <p:spPr>
            <a:xfrm>
              <a:off x="10085063" y="2316705"/>
              <a:ext cx="1066800" cy="333375"/>
            </a:xfrm>
            <a:prstGeom prst="rect">
              <a:avLst/>
            </a:prstGeom>
          </p:spPr>
        </p:pic>
        <p:pic>
          <p:nvPicPr>
            <p:cNvPr id="71" name="Picture 70">
              <a:extLst>
                <a:ext uri="{FF2B5EF4-FFF2-40B4-BE49-F238E27FC236}">
                  <a16:creationId xmlns:a16="http://schemas.microsoft.com/office/drawing/2014/main" id="{5D0AAA31-5CE6-45BC-86F8-A5A4218A513C}"/>
                </a:ext>
              </a:extLst>
            </p:cNvPr>
            <p:cNvPicPr>
              <a:picLocks noChangeAspect="1"/>
            </p:cNvPicPr>
            <p:nvPr/>
          </p:nvPicPr>
          <p:blipFill>
            <a:blip r:embed="rId3"/>
            <a:stretch>
              <a:fillRect/>
            </a:stretch>
          </p:blipFill>
          <p:spPr>
            <a:xfrm>
              <a:off x="10091791" y="2902415"/>
              <a:ext cx="1066800" cy="333375"/>
            </a:xfrm>
            <a:prstGeom prst="rect">
              <a:avLst/>
            </a:prstGeom>
          </p:spPr>
        </p:pic>
        <p:pic>
          <p:nvPicPr>
            <p:cNvPr id="72" name="Picture 71">
              <a:extLst>
                <a:ext uri="{FF2B5EF4-FFF2-40B4-BE49-F238E27FC236}">
                  <a16:creationId xmlns:a16="http://schemas.microsoft.com/office/drawing/2014/main" id="{DC01D476-5B51-4875-BE6B-9483D21F84F3}"/>
                </a:ext>
              </a:extLst>
            </p:cNvPr>
            <p:cNvPicPr>
              <a:picLocks noChangeAspect="1"/>
            </p:cNvPicPr>
            <p:nvPr/>
          </p:nvPicPr>
          <p:blipFill>
            <a:blip r:embed="rId3"/>
            <a:stretch>
              <a:fillRect/>
            </a:stretch>
          </p:blipFill>
          <p:spPr>
            <a:xfrm>
              <a:off x="10088427" y="2597004"/>
              <a:ext cx="1066800" cy="333375"/>
            </a:xfrm>
            <a:prstGeom prst="rect">
              <a:avLst/>
            </a:prstGeom>
          </p:spPr>
        </p:pic>
      </p:grpSp>
      <p:grpSp>
        <p:nvGrpSpPr>
          <p:cNvPr id="73" name="Group 72">
            <a:extLst>
              <a:ext uri="{FF2B5EF4-FFF2-40B4-BE49-F238E27FC236}">
                <a16:creationId xmlns:a16="http://schemas.microsoft.com/office/drawing/2014/main" id="{34FB5B2E-B275-4F0D-B9C9-CB8768181D50}"/>
              </a:ext>
            </a:extLst>
          </p:cNvPr>
          <p:cNvGrpSpPr/>
          <p:nvPr/>
        </p:nvGrpSpPr>
        <p:grpSpPr>
          <a:xfrm>
            <a:off x="7787126" y="1416107"/>
            <a:ext cx="3384013" cy="919085"/>
            <a:chOff x="7774578" y="2316705"/>
            <a:chExt cx="3384013" cy="919085"/>
          </a:xfrm>
        </p:grpSpPr>
        <p:cxnSp>
          <p:nvCxnSpPr>
            <p:cNvPr id="74" name="Straight Connector 73">
              <a:extLst>
                <a:ext uri="{FF2B5EF4-FFF2-40B4-BE49-F238E27FC236}">
                  <a16:creationId xmlns:a16="http://schemas.microsoft.com/office/drawing/2014/main" id="{91E41F98-07CC-479B-BC9C-681BAC269E10}"/>
                </a:ext>
              </a:extLst>
            </p:cNvPr>
            <p:cNvCxnSpPr/>
            <p:nvPr/>
          </p:nvCxnSpPr>
          <p:spPr>
            <a:xfrm flipH="1">
              <a:off x="7774579" y="2503475"/>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BBC27307-644E-417B-B586-C78A7C06AB28}"/>
                </a:ext>
              </a:extLst>
            </p:cNvPr>
            <p:cNvCxnSpPr/>
            <p:nvPr/>
          </p:nvCxnSpPr>
          <p:spPr>
            <a:xfrm flipH="1">
              <a:off x="7774579" y="2787049"/>
              <a:ext cx="2383029"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4607113-55AA-4FC8-8F0C-BEBABD502A50}"/>
                </a:ext>
              </a:extLst>
            </p:cNvPr>
            <p:cNvCxnSpPr/>
            <p:nvPr/>
          </p:nvCxnSpPr>
          <p:spPr>
            <a:xfrm flipH="1">
              <a:off x="7774578" y="3101376"/>
              <a:ext cx="2383029" cy="0"/>
            </a:xfrm>
            <a:prstGeom prst="line">
              <a:avLst/>
            </a:prstGeom>
          </p:spPr>
          <p:style>
            <a:lnRef idx="1">
              <a:schemeClr val="dk1"/>
            </a:lnRef>
            <a:fillRef idx="0">
              <a:schemeClr val="dk1"/>
            </a:fillRef>
            <a:effectRef idx="0">
              <a:schemeClr val="dk1"/>
            </a:effectRef>
            <a:fontRef idx="minor">
              <a:schemeClr val="tx1"/>
            </a:fontRef>
          </p:style>
        </p:cxnSp>
        <p:pic>
          <p:nvPicPr>
            <p:cNvPr id="77" name="Picture 76">
              <a:extLst>
                <a:ext uri="{FF2B5EF4-FFF2-40B4-BE49-F238E27FC236}">
                  <a16:creationId xmlns:a16="http://schemas.microsoft.com/office/drawing/2014/main" id="{12B9A4D4-8472-4557-8137-A6A5FBBA3D51}"/>
                </a:ext>
              </a:extLst>
            </p:cNvPr>
            <p:cNvPicPr>
              <a:picLocks noChangeAspect="1"/>
            </p:cNvPicPr>
            <p:nvPr/>
          </p:nvPicPr>
          <p:blipFill>
            <a:blip r:embed="rId3"/>
            <a:stretch>
              <a:fillRect/>
            </a:stretch>
          </p:blipFill>
          <p:spPr>
            <a:xfrm>
              <a:off x="10085063" y="2316705"/>
              <a:ext cx="1066800" cy="333375"/>
            </a:xfrm>
            <a:prstGeom prst="rect">
              <a:avLst/>
            </a:prstGeom>
          </p:spPr>
        </p:pic>
        <p:pic>
          <p:nvPicPr>
            <p:cNvPr id="78" name="Picture 77">
              <a:extLst>
                <a:ext uri="{FF2B5EF4-FFF2-40B4-BE49-F238E27FC236}">
                  <a16:creationId xmlns:a16="http://schemas.microsoft.com/office/drawing/2014/main" id="{F1433E57-34CD-4110-85CA-AE1C3AF475EE}"/>
                </a:ext>
              </a:extLst>
            </p:cNvPr>
            <p:cNvPicPr>
              <a:picLocks noChangeAspect="1"/>
            </p:cNvPicPr>
            <p:nvPr/>
          </p:nvPicPr>
          <p:blipFill>
            <a:blip r:embed="rId3"/>
            <a:stretch>
              <a:fillRect/>
            </a:stretch>
          </p:blipFill>
          <p:spPr>
            <a:xfrm>
              <a:off x="10091791" y="2902415"/>
              <a:ext cx="1066800" cy="333375"/>
            </a:xfrm>
            <a:prstGeom prst="rect">
              <a:avLst/>
            </a:prstGeom>
          </p:spPr>
        </p:pic>
        <p:pic>
          <p:nvPicPr>
            <p:cNvPr id="79" name="Picture 78">
              <a:extLst>
                <a:ext uri="{FF2B5EF4-FFF2-40B4-BE49-F238E27FC236}">
                  <a16:creationId xmlns:a16="http://schemas.microsoft.com/office/drawing/2014/main" id="{96FAD7BE-6ADD-4710-AE7E-937743F4008F}"/>
                </a:ext>
              </a:extLst>
            </p:cNvPr>
            <p:cNvPicPr>
              <a:picLocks noChangeAspect="1"/>
            </p:cNvPicPr>
            <p:nvPr/>
          </p:nvPicPr>
          <p:blipFill>
            <a:blip r:embed="rId3"/>
            <a:stretch>
              <a:fillRect/>
            </a:stretch>
          </p:blipFill>
          <p:spPr>
            <a:xfrm>
              <a:off x="10088427" y="2597004"/>
              <a:ext cx="1066800" cy="333375"/>
            </a:xfrm>
            <a:prstGeom prst="rect">
              <a:avLst/>
            </a:prstGeom>
          </p:spPr>
        </p:pic>
      </p:grpSp>
      <p:cxnSp>
        <p:nvCxnSpPr>
          <p:cNvPr id="81" name="Straight Connector 80">
            <a:extLst>
              <a:ext uri="{FF2B5EF4-FFF2-40B4-BE49-F238E27FC236}">
                <a16:creationId xmlns:a16="http://schemas.microsoft.com/office/drawing/2014/main" id="{6E63E738-6EEF-4A86-8B04-DC11A5912756}"/>
              </a:ext>
            </a:extLst>
          </p:cNvPr>
          <p:cNvCxnSpPr/>
          <p:nvPr/>
        </p:nvCxnSpPr>
        <p:spPr>
          <a:xfrm>
            <a:off x="7787126" y="1314188"/>
            <a:ext cx="2583246" cy="0"/>
          </a:xfrm>
          <a:prstGeom prst="line">
            <a:avLst/>
          </a:prstGeom>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940082CC-4CC8-4C00-B057-A72FFDD52B55}"/>
              </a:ext>
            </a:extLst>
          </p:cNvPr>
          <p:cNvSpPr txBox="1"/>
          <p:nvPr/>
        </p:nvSpPr>
        <p:spPr>
          <a:xfrm>
            <a:off x="7509155" y="1189604"/>
            <a:ext cx="384585" cy="276999"/>
          </a:xfrm>
          <a:prstGeom prst="rect">
            <a:avLst/>
          </a:prstGeom>
          <a:noFill/>
        </p:spPr>
        <p:txBody>
          <a:bodyPr wrap="square">
            <a:spAutoFit/>
          </a:bodyPr>
          <a:lstStyle/>
          <a:p>
            <a:r>
              <a:rPr lang="en-IN" sz="1200" dirty="0"/>
              <a:t>0</a:t>
            </a:r>
          </a:p>
        </p:txBody>
      </p:sp>
      <p:sp>
        <p:nvSpPr>
          <p:cNvPr id="84" name="TextBox 83">
            <a:extLst>
              <a:ext uri="{FF2B5EF4-FFF2-40B4-BE49-F238E27FC236}">
                <a16:creationId xmlns:a16="http://schemas.microsoft.com/office/drawing/2014/main" id="{1F3F1E59-5E34-4474-A992-9698C4915BBE}"/>
              </a:ext>
            </a:extLst>
          </p:cNvPr>
          <p:cNvSpPr txBox="1"/>
          <p:nvPr/>
        </p:nvSpPr>
        <p:spPr>
          <a:xfrm>
            <a:off x="7455364" y="5865927"/>
            <a:ext cx="384585" cy="276999"/>
          </a:xfrm>
          <a:prstGeom prst="rect">
            <a:avLst/>
          </a:prstGeom>
          <a:noFill/>
        </p:spPr>
        <p:txBody>
          <a:bodyPr wrap="square">
            <a:spAutoFit/>
          </a:bodyPr>
          <a:lstStyle/>
          <a:p>
            <a:r>
              <a:rPr lang="en-GB" sz="1200" dirty="0"/>
              <a:t>15</a:t>
            </a:r>
            <a:endParaRPr lang="en-IN" sz="1200" dirty="0"/>
          </a:p>
        </p:txBody>
      </p:sp>
      <p:sp>
        <p:nvSpPr>
          <p:cNvPr id="85" name="Rectangle 84">
            <a:extLst>
              <a:ext uri="{FF2B5EF4-FFF2-40B4-BE49-F238E27FC236}">
                <a16:creationId xmlns:a16="http://schemas.microsoft.com/office/drawing/2014/main" id="{3A3C27FF-899B-429C-868E-2377E3F5A3AB}"/>
              </a:ext>
            </a:extLst>
          </p:cNvPr>
          <p:cNvSpPr/>
          <p:nvPr/>
        </p:nvSpPr>
        <p:spPr>
          <a:xfrm>
            <a:off x="4276058" y="2366418"/>
            <a:ext cx="867747" cy="13255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86" name="Straight Connector 85">
            <a:extLst>
              <a:ext uri="{FF2B5EF4-FFF2-40B4-BE49-F238E27FC236}">
                <a16:creationId xmlns:a16="http://schemas.microsoft.com/office/drawing/2014/main" id="{D4960991-CBB1-4F43-9216-7BCF50D431B8}"/>
              </a:ext>
            </a:extLst>
          </p:cNvPr>
          <p:cNvCxnSpPr/>
          <p:nvPr/>
        </p:nvCxnSpPr>
        <p:spPr>
          <a:xfrm>
            <a:off x="5143803" y="2777579"/>
            <a:ext cx="943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E59652-60F5-40B4-9396-0336C9B80DEF}"/>
              </a:ext>
            </a:extLst>
          </p:cNvPr>
          <p:cNvCxnSpPr/>
          <p:nvPr/>
        </p:nvCxnSpPr>
        <p:spPr>
          <a:xfrm>
            <a:off x="5143805" y="3346747"/>
            <a:ext cx="943947"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8D9CE65-B034-4513-88F9-6ECCA98410A8}"/>
              </a:ext>
            </a:extLst>
          </p:cNvPr>
          <p:cNvSpPr txBox="1"/>
          <p:nvPr/>
        </p:nvSpPr>
        <p:spPr>
          <a:xfrm>
            <a:off x="4292038" y="2569949"/>
            <a:ext cx="867746" cy="646331"/>
          </a:xfrm>
          <a:prstGeom prst="rect">
            <a:avLst/>
          </a:prstGeom>
          <a:noFill/>
        </p:spPr>
        <p:txBody>
          <a:bodyPr wrap="square" rtlCol="0">
            <a:spAutoFit/>
          </a:bodyPr>
          <a:lstStyle/>
          <a:p>
            <a:r>
              <a:rPr lang="en-IN" dirty="0"/>
              <a:t>I2C bus master</a:t>
            </a:r>
          </a:p>
        </p:txBody>
      </p:sp>
      <p:sp>
        <p:nvSpPr>
          <p:cNvPr id="89" name="TextBox 88">
            <a:extLst>
              <a:ext uri="{FF2B5EF4-FFF2-40B4-BE49-F238E27FC236}">
                <a16:creationId xmlns:a16="http://schemas.microsoft.com/office/drawing/2014/main" id="{6A1BA983-1A65-4B60-9A16-2C23BBD1183D}"/>
              </a:ext>
            </a:extLst>
          </p:cNvPr>
          <p:cNvSpPr txBox="1"/>
          <p:nvPr/>
        </p:nvSpPr>
        <p:spPr>
          <a:xfrm>
            <a:off x="4014154" y="3657375"/>
            <a:ext cx="1856792" cy="369332"/>
          </a:xfrm>
          <a:prstGeom prst="rect">
            <a:avLst/>
          </a:prstGeom>
          <a:noFill/>
        </p:spPr>
        <p:txBody>
          <a:bodyPr wrap="square" rtlCol="0">
            <a:spAutoFit/>
          </a:bodyPr>
          <a:lstStyle/>
          <a:p>
            <a:r>
              <a:rPr lang="en-IN" dirty="0"/>
              <a:t>ATMega328</a:t>
            </a:r>
          </a:p>
        </p:txBody>
      </p:sp>
      <p:sp>
        <p:nvSpPr>
          <p:cNvPr id="90" name="TextBox 89">
            <a:extLst>
              <a:ext uri="{FF2B5EF4-FFF2-40B4-BE49-F238E27FC236}">
                <a16:creationId xmlns:a16="http://schemas.microsoft.com/office/drawing/2014/main" id="{C6101FD9-A273-4ADC-9713-321E3470057D}"/>
              </a:ext>
            </a:extLst>
          </p:cNvPr>
          <p:cNvSpPr txBox="1"/>
          <p:nvPr/>
        </p:nvSpPr>
        <p:spPr>
          <a:xfrm>
            <a:off x="4306169" y="3102023"/>
            <a:ext cx="867746" cy="369332"/>
          </a:xfrm>
          <a:prstGeom prst="rect">
            <a:avLst/>
          </a:prstGeom>
          <a:noFill/>
        </p:spPr>
        <p:txBody>
          <a:bodyPr wrap="square" rtlCol="0">
            <a:spAutoFit/>
          </a:bodyPr>
          <a:lstStyle/>
          <a:p>
            <a:r>
              <a:rPr lang="en-IN" dirty="0"/>
              <a:t>device</a:t>
            </a:r>
          </a:p>
        </p:txBody>
      </p:sp>
      <p:sp>
        <p:nvSpPr>
          <p:cNvPr id="91" name="TextBox 90">
            <a:extLst>
              <a:ext uri="{FF2B5EF4-FFF2-40B4-BE49-F238E27FC236}">
                <a16:creationId xmlns:a16="http://schemas.microsoft.com/office/drawing/2014/main" id="{A4BA6869-E91C-493C-8616-41D88364EF2B}"/>
              </a:ext>
            </a:extLst>
          </p:cNvPr>
          <p:cNvSpPr txBox="1"/>
          <p:nvPr/>
        </p:nvSpPr>
        <p:spPr>
          <a:xfrm>
            <a:off x="5298537" y="2348371"/>
            <a:ext cx="583164" cy="377097"/>
          </a:xfrm>
          <a:prstGeom prst="rect">
            <a:avLst/>
          </a:prstGeom>
          <a:noFill/>
        </p:spPr>
        <p:txBody>
          <a:bodyPr wrap="square" rtlCol="0">
            <a:spAutoFit/>
          </a:bodyPr>
          <a:lstStyle/>
          <a:p>
            <a:r>
              <a:rPr lang="en-IN" dirty="0"/>
              <a:t>SCL</a:t>
            </a:r>
          </a:p>
        </p:txBody>
      </p:sp>
      <p:cxnSp>
        <p:nvCxnSpPr>
          <p:cNvPr id="92" name="Straight Arrow Connector 91">
            <a:extLst>
              <a:ext uri="{FF2B5EF4-FFF2-40B4-BE49-F238E27FC236}">
                <a16:creationId xmlns:a16="http://schemas.microsoft.com/office/drawing/2014/main" id="{0F530F12-087A-4C35-BC51-13CB02FFE08B}"/>
              </a:ext>
            </a:extLst>
          </p:cNvPr>
          <p:cNvCxnSpPr/>
          <p:nvPr/>
        </p:nvCxnSpPr>
        <p:spPr>
          <a:xfrm>
            <a:off x="5143803" y="2777579"/>
            <a:ext cx="94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8CAF2697-D9F9-47DE-8173-0333EE0B459E}"/>
              </a:ext>
            </a:extLst>
          </p:cNvPr>
          <p:cNvCxnSpPr>
            <a:cxnSpLocks/>
          </p:cNvCxnSpPr>
          <p:nvPr/>
        </p:nvCxnSpPr>
        <p:spPr>
          <a:xfrm>
            <a:off x="5143803" y="3346747"/>
            <a:ext cx="94394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111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5357-6382-4D05-8CA6-BB70A07932DB}"/>
              </a:ext>
            </a:extLst>
          </p:cNvPr>
          <p:cNvSpPr>
            <a:spLocks noGrp="1"/>
          </p:cNvSpPr>
          <p:nvPr>
            <p:ph type="title"/>
          </p:nvPr>
        </p:nvSpPr>
        <p:spPr>
          <a:xfrm>
            <a:off x="838200" y="365126"/>
            <a:ext cx="10515600" cy="1011854"/>
          </a:xfrm>
        </p:spPr>
        <p:txBody>
          <a:bodyPr/>
          <a:lstStyle/>
          <a:p>
            <a:pPr algn="ctr"/>
            <a:r>
              <a:rPr lang="en-IN" b="1" dirty="0"/>
              <a:t>Special efforts</a:t>
            </a:r>
          </a:p>
        </p:txBody>
      </p:sp>
      <p:pic>
        <p:nvPicPr>
          <p:cNvPr id="7" name="Content Placeholder 6">
            <a:extLst>
              <a:ext uri="{FF2B5EF4-FFF2-40B4-BE49-F238E27FC236}">
                <a16:creationId xmlns:a16="http://schemas.microsoft.com/office/drawing/2014/main" id="{85ED6FE9-35C3-4ACB-A7F1-BE45CA7ABB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294" r="557" b="20879"/>
          <a:stretch/>
        </p:blipFill>
        <p:spPr>
          <a:xfrm>
            <a:off x="5606692" y="1775010"/>
            <a:ext cx="6007815" cy="3877423"/>
          </a:xfrm>
        </p:spPr>
      </p:pic>
      <p:sp>
        <p:nvSpPr>
          <p:cNvPr id="4" name="Footer Placeholder 3">
            <a:extLst>
              <a:ext uri="{FF2B5EF4-FFF2-40B4-BE49-F238E27FC236}">
                <a16:creationId xmlns:a16="http://schemas.microsoft.com/office/drawing/2014/main" id="{F9693490-CC6A-42D6-BA19-CF55F5D9BBCF}"/>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C620462C-652F-4C0E-9A81-4F15039C657F}"/>
              </a:ext>
            </a:extLst>
          </p:cNvPr>
          <p:cNvSpPr>
            <a:spLocks noGrp="1"/>
          </p:cNvSpPr>
          <p:nvPr>
            <p:ph type="sldNum" sz="quarter" idx="12"/>
          </p:nvPr>
        </p:nvSpPr>
        <p:spPr/>
        <p:txBody>
          <a:bodyPr/>
          <a:lstStyle/>
          <a:p>
            <a:fld id="{C218D9F4-813B-4502-994D-B53DE0A15FEF}" type="slidenum">
              <a:rPr lang="en-US" smtClean="0"/>
              <a:t>12</a:t>
            </a:fld>
            <a:endParaRPr lang="en-US"/>
          </a:p>
        </p:txBody>
      </p:sp>
      <p:sp>
        <p:nvSpPr>
          <p:cNvPr id="9" name="TextBox 8">
            <a:extLst>
              <a:ext uri="{FF2B5EF4-FFF2-40B4-BE49-F238E27FC236}">
                <a16:creationId xmlns:a16="http://schemas.microsoft.com/office/drawing/2014/main" id="{477B1636-4F16-4B69-952C-758ABE17C132}"/>
              </a:ext>
            </a:extLst>
          </p:cNvPr>
          <p:cNvSpPr txBox="1"/>
          <p:nvPr/>
        </p:nvSpPr>
        <p:spPr>
          <a:xfrm>
            <a:off x="633239" y="1775010"/>
            <a:ext cx="4530427" cy="3494290"/>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US" sz="2800" dirty="0"/>
              <a:t>8x8 LED matrix can be controlled from a PCA9685 module</a:t>
            </a:r>
          </a:p>
          <a:p>
            <a:pPr marL="228600" indent="-228600">
              <a:lnSpc>
                <a:spcPct val="90000"/>
              </a:lnSpc>
              <a:spcBef>
                <a:spcPts val="1000"/>
              </a:spcBef>
              <a:buFont typeface="Arial" panose="020B0604020202020204" pitchFamily="34" charset="0"/>
              <a:buChar char="•"/>
            </a:pPr>
            <a:r>
              <a:rPr lang="en-US" sz="2800" dirty="0"/>
              <a:t>So, 64 LEDs can be connected to a PCA9685</a:t>
            </a:r>
          </a:p>
          <a:p>
            <a:pPr marL="228600" indent="-228600">
              <a:lnSpc>
                <a:spcPct val="90000"/>
              </a:lnSpc>
              <a:spcBef>
                <a:spcPts val="1000"/>
              </a:spcBef>
              <a:buFont typeface="Arial" panose="020B0604020202020204" pitchFamily="34" charset="0"/>
              <a:buChar char="•"/>
            </a:pPr>
            <a:r>
              <a:rPr lang="en-US" sz="2800" dirty="0"/>
              <a:t>3968 LEDs can be controlled using 62 PCA9685</a:t>
            </a:r>
          </a:p>
          <a:p>
            <a:endParaRPr lang="en-IN" sz="2800" dirty="0"/>
          </a:p>
        </p:txBody>
      </p:sp>
    </p:spTree>
    <p:extLst>
      <p:ext uri="{BB962C8B-B14F-4D97-AF65-F5344CB8AC3E}">
        <p14:creationId xmlns:p14="http://schemas.microsoft.com/office/powerpoint/2010/main" val="358622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8180-20C9-4723-A47B-B83DFF3EF4DC}"/>
              </a:ext>
            </a:extLst>
          </p:cNvPr>
          <p:cNvSpPr>
            <a:spLocks noGrp="1"/>
          </p:cNvSpPr>
          <p:nvPr>
            <p:ph type="title"/>
          </p:nvPr>
        </p:nvSpPr>
        <p:spPr/>
        <p:txBody>
          <a:bodyPr/>
          <a:lstStyle/>
          <a:p>
            <a:pPr algn="ctr"/>
            <a:r>
              <a:rPr lang="en-US" b="1" dirty="0"/>
              <a:t>Block Diagram </a:t>
            </a:r>
          </a:p>
        </p:txBody>
      </p:sp>
      <p:sp>
        <p:nvSpPr>
          <p:cNvPr id="4" name="Footer Placeholder 3">
            <a:extLst>
              <a:ext uri="{FF2B5EF4-FFF2-40B4-BE49-F238E27FC236}">
                <a16:creationId xmlns:a16="http://schemas.microsoft.com/office/drawing/2014/main" id="{21197CE1-9DAB-4E7C-9B85-10B5D93602BF}"/>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8BC9F0B7-085D-46E5-AA80-E7051409DD3C}"/>
              </a:ext>
            </a:extLst>
          </p:cNvPr>
          <p:cNvSpPr>
            <a:spLocks noGrp="1"/>
          </p:cNvSpPr>
          <p:nvPr>
            <p:ph type="sldNum" sz="quarter" idx="12"/>
          </p:nvPr>
        </p:nvSpPr>
        <p:spPr/>
        <p:txBody>
          <a:bodyPr/>
          <a:lstStyle/>
          <a:p>
            <a:fld id="{C218D9F4-813B-4502-994D-B53DE0A15FEF}" type="slidenum">
              <a:rPr lang="en-US" smtClean="0"/>
              <a:t>13</a:t>
            </a:fld>
            <a:endParaRPr lang="en-US"/>
          </a:p>
        </p:txBody>
      </p:sp>
      <p:sp>
        <p:nvSpPr>
          <p:cNvPr id="8" name="Rectangle 7">
            <a:extLst>
              <a:ext uri="{FF2B5EF4-FFF2-40B4-BE49-F238E27FC236}">
                <a16:creationId xmlns:a16="http://schemas.microsoft.com/office/drawing/2014/main" id="{9DA744CE-71CA-4CEA-9277-A138E6ADA7EF}"/>
              </a:ext>
            </a:extLst>
          </p:cNvPr>
          <p:cNvSpPr/>
          <p:nvPr/>
        </p:nvSpPr>
        <p:spPr>
          <a:xfrm>
            <a:off x="1877097" y="2859246"/>
            <a:ext cx="867747" cy="1026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F192A4D3-4260-406B-974A-3593455C4D5A}"/>
              </a:ext>
            </a:extLst>
          </p:cNvPr>
          <p:cNvSpPr/>
          <p:nvPr/>
        </p:nvSpPr>
        <p:spPr>
          <a:xfrm>
            <a:off x="3688791" y="2542006"/>
            <a:ext cx="1733939" cy="1718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BD1D1F0C-7834-4874-96D6-7C31BFB8E55D}"/>
              </a:ext>
            </a:extLst>
          </p:cNvPr>
          <p:cNvCxnSpPr/>
          <p:nvPr/>
        </p:nvCxnSpPr>
        <p:spPr>
          <a:xfrm>
            <a:off x="2744842" y="2971213"/>
            <a:ext cx="943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DFC6AE-8BB5-443B-9CD6-27C1013E1235}"/>
              </a:ext>
            </a:extLst>
          </p:cNvPr>
          <p:cNvCxnSpPr/>
          <p:nvPr/>
        </p:nvCxnSpPr>
        <p:spPr>
          <a:xfrm>
            <a:off x="2744844" y="3540381"/>
            <a:ext cx="94394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9BD286-1763-40E1-8F38-71288F64DAF4}"/>
              </a:ext>
            </a:extLst>
          </p:cNvPr>
          <p:cNvSpPr txBox="1"/>
          <p:nvPr/>
        </p:nvSpPr>
        <p:spPr>
          <a:xfrm>
            <a:off x="1877098" y="2859246"/>
            <a:ext cx="867746" cy="646331"/>
          </a:xfrm>
          <a:prstGeom prst="rect">
            <a:avLst/>
          </a:prstGeom>
          <a:noFill/>
        </p:spPr>
        <p:txBody>
          <a:bodyPr wrap="square" rtlCol="0">
            <a:spAutoFit/>
          </a:bodyPr>
          <a:lstStyle/>
          <a:p>
            <a:r>
              <a:rPr lang="en-IN" dirty="0"/>
              <a:t>I2C bus master</a:t>
            </a:r>
          </a:p>
        </p:txBody>
      </p:sp>
      <p:sp>
        <p:nvSpPr>
          <p:cNvPr id="20" name="TextBox 19">
            <a:extLst>
              <a:ext uri="{FF2B5EF4-FFF2-40B4-BE49-F238E27FC236}">
                <a16:creationId xmlns:a16="http://schemas.microsoft.com/office/drawing/2014/main" id="{9ADA0764-E44F-455F-9F2B-D1F9623DA970}"/>
              </a:ext>
            </a:extLst>
          </p:cNvPr>
          <p:cNvSpPr txBox="1"/>
          <p:nvPr/>
        </p:nvSpPr>
        <p:spPr>
          <a:xfrm>
            <a:off x="1625948" y="3851009"/>
            <a:ext cx="1856792" cy="369332"/>
          </a:xfrm>
          <a:prstGeom prst="rect">
            <a:avLst/>
          </a:prstGeom>
          <a:noFill/>
        </p:spPr>
        <p:txBody>
          <a:bodyPr wrap="square" rtlCol="0">
            <a:spAutoFit/>
          </a:bodyPr>
          <a:lstStyle/>
          <a:p>
            <a:r>
              <a:rPr lang="en-IN" dirty="0"/>
              <a:t>ATMega328</a:t>
            </a:r>
          </a:p>
        </p:txBody>
      </p:sp>
      <p:sp>
        <p:nvSpPr>
          <p:cNvPr id="21" name="TextBox 20">
            <a:extLst>
              <a:ext uri="{FF2B5EF4-FFF2-40B4-BE49-F238E27FC236}">
                <a16:creationId xmlns:a16="http://schemas.microsoft.com/office/drawing/2014/main" id="{A422B241-853D-4523-938E-47932F2CAC98}"/>
              </a:ext>
            </a:extLst>
          </p:cNvPr>
          <p:cNvSpPr txBox="1"/>
          <p:nvPr/>
        </p:nvSpPr>
        <p:spPr>
          <a:xfrm>
            <a:off x="3733889" y="2710355"/>
            <a:ext cx="1688841" cy="1200329"/>
          </a:xfrm>
          <a:prstGeom prst="rect">
            <a:avLst/>
          </a:prstGeom>
          <a:noFill/>
        </p:spPr>
        <p:txBody>
          <a:bodyPr wrap="square" rtlCol="0">
            <a:spAutoFit/>
          </a:bodyPr>
          <a:lstStyle/>
          <a:p>
            <a:r>
              <a:rPr lang="en-IN" dirty="0"/>
              <a:t>I2C Slave Device</a:t>
            </a:r>
          </a:p>
          <a:p>
            <a:r>
              <a:rPr lang="en-IN" dirty="0"/>
              <a:t>      16 Channel     </a:t>
            </a:r>
          </a:p>
          <a:p>
            <a:r>
              <a:rPr lang="en-IN" dirty="0"/>
              <a:t>        12 Bit</a:t>
            </a:r>
          </a:p>
          <a:p>
            <a:r>
              <a:rPr lang="en-IN" dirty="0"/>
              <a:t>    LED Driver </a:t>
            </a:r>
          </a:p>
        </p:txBody>
      </p:sp>
      <p:sp>
        <p:nvSpPr>
          <p:cNvPr id="22" name="TextBox 21">
            <a:extLst>
              <a:ext uri="{FF2B5EF4-FFF2-40B4-BE49-F238E27FC236}">
                <a16:creationId xmlns:a16="http://schemas.microsoft.com/office/drawing/2014/main" id="{FF290639-DD7A-4FD0-B12C-3F1482173900}"/>
              </a:ext>
            </a:extLst>
          </p:cNvPr>
          <p:cNvSpPr txBox="1"/>
          <p:nvPr/>
        </p:nvSpPr>
        <p:spPr>
          <a:xfrm>
            <a:off x="1877096" y="3433835"/>
            <a:ext cx="867746" cy="369332"/>
          </a:xfrm>
          <a:prstGeom prst="rect">
            <a:avLst/>
          </a:prstGeom>
          <a:noFill/>
        </p:spPr>
        <p:txBody>
          <a:bodyPr wrap="square" rtlCol="0">
            <a:spAutoFit/>
          </a:bodyPr>
          <a:lstStyle/>
          <a:p>
            <a:r>
              <a:rPr lang="en-IN" dirty="0"/>
              <a:t>device</a:t>
            </a:r>
          </a:p>
        </p:txBody>
      </p:sp>
      <p:sp>
        <p:nvSpPr>
          <p:cNvPr id="25" name="TextBox 24">
            <a:extLst>
              <a:ext uri="{FF2B5EF4-FFF2-40B4-BE49-F238E27FC236}">
                <a16:creationId xmlns:a16="http://schemas.microsoft.com/office/drawing/2014/main" id="{817C5D57-FDAA-468D-ABB7-A2F513D4CBE3}"/>
              </a:ext>
            </a:extLst>
          </p:cNvPr>
          <p:cNvSpPr txBox="1"/>
          <p:nvPr/>
        </p:nvSpPr>
        <p:spPr>
          <a:xfrm>
            <a:off x="2899576" y="3201321"/>
            <a:ext cx="866191" cy="369332"/>
          </a:xfrm>
          <a:prstGeom prst="rect">
            <a:avLst/>
          </a:prstGeom>
          <a:noFill/>
        </p:spPr>
        <p:txBody>
          <a:bodyPr wrap="square" rtlCol="0">
            <a:spAutoFit/>
          </a:bodyPr>
          <a:lstStyle/>
          <a:p>
            <a:r>
              <a:rPr lang="en-IN" dirty="0"/>
              <a:t>SDA</a:t>
            </a:r>
          </a:p>
        </p:txBody>
      </p:sp>
      <p:sp>
        <p:nvSpPr>
          <p:cNvPr id="26" name="TextBox 25">
            <a:extLst>
              <a:ext uri="{FF2B5EF4-FFF2-40B4-BE49-F238E27FC236}">
                <a16:creationId xmlns:a16="http://schemas.microsoft.com/office/drawing/2014/main" id="{19CB6F4B-AF3A-4986-B506-E8E51A88EB76}"/>
              </a:ext>
            </a:extLst>
          </p:cNvPr>
          <p:cNvSpPr txBox="1"/>
          <p:nvPr/>
        </p:nvSpPr>
        <p:spPr>
          <a:xfrm>
            <a:off x="2899576" y="2542005"/>
            <a:ext cx="583164" cy="377097"/>
          </a:xfrm>
          <a:prstGeom prst="rect">
            <a:avLst/>
          </a:prstGeom>
          <a:noFill/>
        </p:spPr>
        <p:txBody>
          <a:bodyPr wrap="square" rtlCol="0">
            <a:spAutoFit/>
          </a:bodyPr>
          <a:lstStyle/>
          <a:p>
            <a:r>
              <a:rPr lang="en-IN" dirty="0"/>
              <a:t>SCL</a:t>
            </a:r>
          </a:p>
        </p:txBody>
      </p:sp>
      <p:sp>
        <p:nvSpPr>
          <p:cNvPr id="27" name="TextBox 26">
            <a:extLst>
              <a:ext uri="{FF2B5EF4-FFF2-40B4-BE49-F238E27FC236}">
                <a16:creationId xmlns:a16="http://schemas.microsoft.com/office/drawing/2014/main" id="{E5DF3301-090F-4F43-AF10-498860CBE4DD}"/>
              </a:ext>
            </a:extLst>
          </p:cNvPr>
          <p:cNvSpPr txBox="1"/>
          <p:nvPr/>
        </p:nvSpPr>
        <p:spPr>
          <a:xfrm>
            <a:off x="3482740" y="4394368"/>
            <a:ext cx="1656963" cy="369332"/>
          </a:xfrm>
          <a:prstGeom prst="rect">
            <a:avLst/>
          </a:prstGeom>
          <a:noFill/>
        </p:spPr>
        <p:txBody>
          <a:bodyPr wrap="square" rtlCol="0">
            <a:spAutoFit/>
          </a:bodyPr>
          <a:lstStyle/>
          <a:p>
            <a:r>
              <a:rPr lang="en-IN" dirty="0"/>
              <a:t>    PCA9685</a:t>
            </a:r>
          </a:p>
        </p:txBody>
      </p:sp>
      <p:sp>
        <p:nvSpPr>
          <p:cNvPr id="29" name="TextBox 28">
            <a:extLst>
              <a:ext uri="{FF2B5EF4-FFF2-40B4-BE49-F238E27FC236}">
                <a16:creationId xmlns:a16="http://schemas.microsoft.com/office/drawing/2014/main" id="{5CA044FE-9156-4704-A5FC-C36C73DF6729}"/>
              </a:ext>
            </a:extLst>
          </p:cNvPr>
          <p:cNvSpPr txBox="1"/>
          <p:nvPr/>
        </p:nvSpPr>
        <p:spPr>
          <a:xfrm>
            <a:off x="5792525" y="2296381"/>
            <a:ext cx="2049799" cy="646331"/>
          </a:xfrm>
          <a:prstGeom prst="rect">
            <a:avLst/>
          </a:prstGeom>
          <a:noFill/>
        </p:spPr>
        <p:txBody>
          <a:bodyPr wrap="square" rtlCol="0">
            <a:spAutoFit/>
          </a:bodyPr>
          <a:lstStyle/>
          <a:p>
            <a:r>
              <a:rPr lang="en-IN" dirty="0"/>
              <a:t>Switching</a:t>
            </a:r>
          </a:p>
          <a:p>
            <a:r>
              <a:rPr lang="en-IN" dirty="0"/>
              <a:t>Brightness control</a:t>
            </a:r>
          </a:p>
        </p:txBody>
      </p:sp>
      <p:sp>
        <p:nvSpPr>
          <p:cNvPr id="30" name="TextBox 29">
            <a:extLst>
              <a:ext uri="{FF2B5EF4-FFF2-40B4-BE49-F238E27FC236}">
                <a16:creationId xmlns:a16="http://schemas.microsoft.com/office/drawing/2014/main" id="{ED5A0CFB-2566-468B-BF12-E84BDD0AE769}"/>
              </a:ext>
            </a:extLst>
          </p:cNvPr>
          <p:cNvSpPr txBox="1"/>
          <p:nvPr/>
        </p:nvSpPr>
        <p:spPr>
          <a:xfrm>
            <a:off x="7328530" y="5297819"/>
            <a:ext cx="1267691" cy="369332"/>
          </a:xfrm>
          <a:prstGeom prst="rect">
            <a:avLst/>
          </a:prstGeom>
          <a:noFill/>
        </p:spPr>
        <p:txBody>
          <a:bodyPr wrap="square" rtlCol="0">
            <a:spAutoFit/>
          </a:bodyPr>
          <a:lstStyle/>
          <a:p>
            <a:r>
              <a:rPr lang="en-IN" dirty="0"/>
              <a:t>8 channel</a:t>
            </a:r>
          </a:p>
        </p:txBody>
      </p:sp>
      <p:cxnSp>
        <p:nvCxnSpPr>
          <p:cNvPr id="6" name="Straight Arrow Connector 5">
            <a:extLst>
              <a:ext uri="{FF2B5EF4-FFF2-40B4-BE49-F238E27FC236}">
                <a16:creationId xmlns:a16="http://schemas.microsoft.com/office/drawing/2014/main" id="{1A571474-54D1-4282-878E-0A8E6039D50C}"/>
              </a:ext>
            </a:extLst>
          </p:cNvPr>
          <p:cNvCxnSpPr/>
          <p:nvPr/>
        </p:nvCxnSpPr>
        <p:spPr>
          <a:xfrm>
            <a:off x="2744842" y="2971213"/>
            <a:ext cx="94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A887BCF-2C91-4503-BAE3-D8DBED0DF705}"/>
              </a:ext>
            </a:extLst>
          </p:cNvPr>
          <p:cNvCxnSpPr>
            <a:cxnSpLocks/>
          </p:cNvCxnSpPr>
          <p:nvPr/>
        </p:nvCxnSpPr>
        <p:spPr>
          <a:xfrm>
            <a:off x="2744842" y="3540381"/>
            <a:ext cx="94394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28" name="Content Placeholder 6">
            <a:extLst>
              <a:ext uri="{FF2B5EF4-FFF2-40B4-BE49-F238E27FC236}">
                <a16:creationId xmlns:a16="http://schemas.microsoft.com/office/drawing/2014/main" id="{85A353F6-825C-400E-9886-27F092C6CF3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5634" t="24294" r="557" b="20879"/>
          <a:stretch/>
        </p:blipFill>
        <p:spPr>
          <a:xfrm>
            <a:off x="8095492" y="2069478"/>
            <a:ext cx="2703327" cy="2719044"/>
          </a:xfrm>
        </p:spPr>
      </p:pic>
      <p:sp>
        <p:nvSpPr>
          <p:cNvPr id="7" name="Arrow: Right 6">
            <a:extLst>
              <a:ext uri="{FF2B5EF4-FFF2-40B4-BE49-F238E27FC236}">
                <a16:creationId xmlns:a16="http://schemas.microsoft.com/office/drawing/2014/main" id="{496A6061-1ED9-458C-B9B6-F7F451C59A5F}"/>
              </a:ext>
            </a:extLst>
          </p:cNvPr>
          <p:cNvSpPr/>
          <p:nvPr/>
        </p:nvSpPr>
        <p:spPr>
          <a:xfrm>
            <a:off x="5422730" y="3201321"/>
            <a:ext cx="2703327" cy="33906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Arrow: Bent-Up 12">
            <a:extLst>
              <a:ext uri="{FF2B5EF4-FFF2-40B4-BE49-F238E27FC236}">
                <a16:creationId xmlns:a16="http://schemas.microsoft.com/office/drawing/2014/main" id="{CAD9E601-7580-4CD4-B8EF-75DBF61ADF02}"/>
              </a:ext>
            </a:extLst>
          </p:cNvPr>
          <p:cNvSpPr/>
          <p:nvPr/>
        </p:nvSpPr>
        <p:spPr>
          <a:xfrm>
            <a:off x="5133428" y="4578568"/>
            <a:ext cx="4550485" cy="585533"/>
          </a:xfrm>
          <a:prstGeom prst="ben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DF374499-7A59-47A0-BDFE-EE43DA684AD2}"/>
              </a:ext>
            </a:extLst>
          </p:cNvPr>
          <p:cNvSpPr/>
          <p:nvPr/>
        </p:nvSpPr>
        <p:spPr>
          <a:xfrm>
            <a:off x="5002306" y="4260184"/>
            <a:ext cx="131122" cy="903917"/>
          </a:xfrm>
          <a:prstGeom prst="rect">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4D829259-2AF5-4863-B2D6-BB5BDB83E2C1}"/>
              </a:ext>
            </a:extLst>
          </p:cNvPr>
          <p:cNvCxnSpPr/>
          <p:nvPr/>
        </p:nvCxnSpPr>
        <p:spPr>
          <a:xfrm flipH="1">
            <a:off x="6347012" y="3076687"/>
            <a:ext cx="449957" cy="613186"/>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7CFD57C-A61A-4B6C-8FF8-6DBB5D5633AE}"/>
              </a:ext>
            </a:extLst>
          </p:cNvPr>
          <p:cNvCxnSpPr>
            <a:cxnSpLocks/>
          </p:cNvCxnSpPr>
          <p:nvPr/>
        </p:nvCxnSpPr>
        <p:spPr>
          <a:xfrm flipH="1">
            <a:off x="7058575" y="4788522"/>
            <a:ext cx="374959" cy="602426"/>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360794D4-0EFC-4BA4-BAAE-DF50405A21E0}"/>
              </a:ext>
            </a:extLst>
          </p:cNvPr>
          <p:cNvSpPr txBox="1"/>
          <p:nvPr/>
        </p:nvSpPr>
        <p:spPr>
          <a:xfrm>
            <a:off x="6574633" y="3492843"/>
            <a:ext cx="1267691" cy="369332"/>
          </a:xfrm>
          <a:prstGeom prst="rect">
            <a:avLst/>
          </a:prstGeom>
          <a:noFill/>
        </p:spPr>
        <p:txBody>
          <a:bodyPr wrap="square" rtlCol="0">
            <a:spAutoFit/>
          </a:bodyPr>
          <a:lstStyle/>
          <a:p>
            <a:r>
              <a:rPr lang="en-IN" dirty="0"/>
              <a:t>8 channel</a:t>
            </a:r>
          </a:p>
        </p:txBody>
      </p:sp>
    </p:spTree>
    <p:extLst>
      <p:ext uri="{BB962C8B-B14F-4D97-AF65-F5344CB8AC3E}">
        <p14:creationId xmlns:p14="http://schemas.microsoft.com/office/powerpoint/2010/main" val="4026269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B0EDB-D7BB-4920-A3B9-33601FA35127}"/>
              </a:ext>
            </a:extLst>
          </p:cNvPr>
          <p:cNvSpPr>
            <a:spLocks noGrp="1"/>
          </p:cNvSpPr>
          <p:nvPr>
            <p:ph idx="1"/>
          </p:nvPr>
        </p:nvSpPr>
        <p:spPr>
          <a:xfrm>
            <a:off x="881231" y="1071687"/>
            <a:ext cx="4559944" cy="4984868"/>
          </a:xfrm>
        </p:spPr>
        <p:txBody>
          <a:bodyPr>
            <a:normAutofit lnSpcReduction="10000"/>
          </a:bodyPr>
          <a:lstStyle/>
          <a:p>
            <a:pPr>
              <a:lnSpc>
                <a:spcPct val="100000"/>
              </a:lnSpc>
            </a:pPr>
            <a:r>
              <a:rPr lang="en-IN" dirty="0"/>
              <a:t>Arduino UNO </a:t>
            </a:r>
          </a:p>
          <a:p>
            <a:pPr>
              <a:lnSpc>
                <a:spcPct val="100000"/>
              </a:lnSpc>
            </a:pPr>
            <a:r>
              <a:rPr lang="en-IN" dirty="0"/>
              <a:t>ATMega328</a:t>
            </a:r>
          </a:p>
          <a:p>
            <a:pPr>
              <a:lnSpc>
                <a:spcPct val="100000"/>
              </a:lnSpc>
            </a:pPr>
            <a:r>
              <a:rPr lang="en-IN" dirty="0"/>
              <a:t>16Mhz Crystal</a:t>
            </a:r>
          </a:p>
          <a:p>
            <a:pPr>
              <a:lnSpc>
                <a:spcPct val="100000"/>
              </a:lnSpc>
            </a:pPr>
            <a:r>
              <a:rPr lang="en-IN" dirty="0"/>
              <a:t>22pFCeramic Capacitors</a:t>
            </a:r>
          </a:p>
          <a:p>
            <a:r>
              <a:rPr lang="en-IN" dirty="0"/>
              <a:t>7805 voltage regulator</a:t>
            </a:r>
          </a:p>
          <a:p>
            <a:r>
              <a:rPr lang="en-IN" dirty="0"/>
              <a:t>FTDI module</a:t>
            </a:r>
          </a:p>
          <a:p>
            <a:r>
              <a:rPr lang="en-IN" dirty="0"/>
              <a:t>PCA9685 Module</a:t>
            </a:r>
          </a:p>
          <a:p>
            <a:r>
              <a:rPr lang="en-IN" dirty="0"/>
              <a:t>RGB LEDs</a:t>
            </a:r>
          </a:p>
          <a:p>
            <a:r>
              <a:rPr lang="en-IN" dirty="0"/>
              <a:t>10uf , 0.1uf capacitors</a:t>
            </a:r>
          </a:p>
          <a:p>
            <a:r>
              <a:rPr lang="en-IN" dirty="0"/>
              <a:t>10k resistors</a:t>
            </a:r>
          </a:p>
          <a:p>
            <a:endParaRPr lang="en-IN" dirty="0"/>
          </a:p>
        </p:txBody>
      </p:sp>
      <p:sp>
        <p:nvSpPr>
          <p:cNvPr id="4" name="Footer Placeholder 3">
            <a:extLst>
              <a:ext uri="{FF2B5EF4-FFF2-40B4-BE49-F238E27FC236}">
                <a16:creationId xmlns:a16="http://schemas.microsoft.com/office/drawing/2014/main" id="{87F2C7B9-3934-4382-9CA9-5A644A148DA1}"/>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9A7EC047-8176-4E75-8FC1-F7807A5F4792}"/>
              </a:ext>
            </a:extLst>
          </p:cNvPr>
          <p:cNvSpPr>
            <a:spLocks noGrp="1"/>
          </p:cNvSpPr>
          <p:nvPr>
            <p:ph type="sldNum" sz="quarter" idx="12"/>
          </p:nvPr>
        </p:nvSpPr>
        <p:spPr/>
        <p:txBody>
          <a:bodyPr/>
          <a:lstStyle/>
          <a:p>
            <a:fld id="{C218D9F4-813B-4502-994D-B53DE0A15FEF}" type="slidenum">
              <a:rPr lang="en-US" smtClean="0"/>
              <a:t>14</a:t>
            </a:fld>
            <a:endParaRPr lang="en-US"/>
          </a:p>
        </p:txBody>
      </p:sp>
      <p:sp>
        <p:nvSpPr>
          <p:cNvPr id="6" name="Title 1">
            <a:extLst>
              <a:ext uri="{FF2B5EF4-FFF2-40B4-BE49-F238E27FC236}">
                <a16:creationId xmlns:a16="http://schemas.microsoft.com/office/drawing/2014/main" id="{CD7C78E0-F1C2-4F95-A35C-00F51259AA0F}"/>
              </a:ext>
            </a:extLst>
          </p:cNvPr>
          <p:cNvSpPr>
            <a:spLocks noGrp="1"/>
          </p:cNvSpPr>
          <p:nvPr>
            <p:ph type="title"/>
          </p:nvPr>
        </p:nvSpPr>
        <p:spPr>
          <a:xfrm>
            <a:off x="795169" y="225275"/>
            <a:ext cx="10515600" cy="904277"/>
          </a:xfrm>
        </p:spPr>
        <p:txBody>
          <a:bodyPr>
            <a:normAutofit/>
          </a:bodyPr>
          <a:lstStyle/>
          <a:p>
            <a:pPr algn="ctr"/>
            <a:r>
              <a:rPr lang="en-IN" b="1" dirty="0"/>
              <a:t>Components </a:t>
            </a:r>
          </a:p>
        </p:txBody>
      </p:sp>
      <p:pic>
        <p:nvPicPr>
          <p:cNvPr id="11" name="Picture 10">
            <a:extLst>
              <a:ext uri="{FF2B5EF4-FFF2-40B4-BE49-F238E27FC236}">
                <a16:creationId xmlns:a16="http://schemas.microsoft.com/office/drawing/2014/main" id="{EFE59DB2-DEC5-4C69-AD49-DB339737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969" y="3928298"/>
            <a:ext cx="2031439" cy="2031439"/>
          </a:xfrm>
          <a:prstGeom prst="rect">
            <a:avLst/>
          </a:prstGeom>
        </p:spPr>
      </p:pic>
      <p:pic>
        <p:nvPicPr>
          <p:cNvPr id="14" name="Picture 13">
            <a:extLst>
              <a:ext uri="{FF2B5EF4-FFF2-40B4-BE49-F238E27FC236}">
                <a16:creationId xmlns:a16="http://schemas.microsoft.com/office/drawing/2014/main" id="{483C19D2-DA5A-4598-92E9-4E0A7578F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46019">
            <a:off x="9040598" y="2448650"/>
            <a:ext cx="2530737" cy="2530737"/>
          </a:xfrm>
          <a:prstGeom prst="rect">
            <a:avLst/>
          </a:prstGeom>
        </p:spPr>
      </p:pic>
      <p:pic>
        <p:nvPicPr>
          <p:cNvPr id="10" name="Picture 9">
            <a:extLst>
              <a:ext uri="{FF2B5EF4-FFF2-40B4-BE49-F238E27FC236}">
                <a16:creationId xmlns:a16="http://schemas.microsoft.com/office/drawing/2014/main" id="{B2ECD006-D6A4-4EA5-8D73-826F8F557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75272">
            <a:off x="5833012" y="1589797"/>
            <a:ext cx="3770554" cy="1613272"/>
          </a:xfrm>
          <a:prstGeom prst="rect">
            <a:avLst/>
          </a:prstGeom>
        </p:spPr>
      </p:pic>
    </p:spTree>
    <p:extLst>
      <p:ext uri="{BB962C8B-B14F-4D97-AF65-F5344CB8AC3E}">
        <p14:creationId xmlns:p14="http://schemas.microsoft.com/office/powerpoint/2010/main" val="473679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EE05-7250-4B88-A2F7-68CF8CF81805}"/>
              </a:ext>
            </a:extLst>
          </p:cNvPr>
          <p:cNvSpPr>
            <a:spLocks noGrp="1"/>
          </p:cNvSpPr>
          <p:nvPr>
            <p:ph type="title"/>
          </p:nvPr>
        </p:nvSpPr>
        <p:spPr>
          <a:xfrm>
            <a:off x="838200" y="219652"/>
            <a:ext cx="10515600" cy="865766"/>
          </a:xfrm>
        </p:spPr>
        <p:txBody>
          <a:bodyPr>
            <a:normAutofit/>
          </a:bodyPr>
          <a:lstStyle/>
          <a:p>
            <a:pPr algn="ctr"/>
            <a:r>
              <a:rPr lang="en-IN" b="1" dirty="0"/>
              <a:t>Methodology </a:t>
            </a:r>
          </a:p>
        </p:txBody>
      </p:sp>
      <p:sp>
        <p:nvSpPr>
          <p:cNvPr id="3" name="Content Placeholder 2">
            <a:extLst>
              <a:ext uri="{FF2B5EF4-FFF2-40B4-BE49-F238E27FC236}">
                <a16:creationId xmlns:a16="http://schemas.microsoft.com/office/drawing/2014/main" id="{EC011B41-F76B-41A1-864E-19DB70DACA20}"/>
              </a:ext>
            </a:extLst>
          </p:cNvPr>
          <p:cNvSpPr>
            <a:spLocks noGrp="1"/>
          </p:cNvSpPr>
          <p:nvPr>
            <p:ph idx="1"/>
          </p:nvPr>
        </p:nvSpPr>
        <p:spPr>
          <a:xfrm>
            <a:off x="7566213" y="1379826"/>
            <a:ext cx="3938195" cy="2137925"/>
          </a:xfrm>
        </p:spPr>
        <p:txBody>
          <a:bodyPr>
            <a:normAutofit/>
          </a:bodyPr>
          <a:lstStyle/>
          <a:p>
            <a:r>
              <a:rPr lang="en-IN" dirty="0"/>
              <a:t>Circuit is designed</a:t>
            </a:r>
          </a:p>
          <a:p>
            <a:r>
              <a:rPr lang="en-IN" dirty="0"/>
              <a:t>Boot loader is downloaded into ATmega328</a:t>
            </a:r>
          </a:p>
          <a:p>
            <a:pPr marL="0" indent="0">
              <a:buNone/>
            </a:pPr>
            <a:endParaRPr lang="en-IN" dirty="0"/>
          </a:p>
        </p:txBody>
      </p:sp>
      <p:sp>
        <p:nvSpPr>
          <p:cNvPr id="4" name="Footer Placeholder 3">
            <a:extLst>
              <a:ext uri="{FF2B5EF4-FFF2-40B4-BE49-F238E27FC236}">
                <a16:creationId xmlns:a16="http://schemas.microsoft.com/office/drawing/2014/main" id="{5C0CDA7A-9C9F-46AF-A253-74E390A4A2EB}"/>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85C6E5BD-869A-4C6D-8B4B-A1AD592C1273}"/>
              </a:ext>
            </a:extLst>
          </p:cNvPr>
          <p:cNvSpPr>
            <a:spLocks noGrp="1"/>
          </p:cNvSpPr>
          <p:nvPr>
            <p:ph type="sldNum" sz="quarter" idx="12"/>
          </p:nvPr>
        </p:nvSpPr>
        <p:spPr/>
        <p:txBody>
          <a:bodyPr/>
          <a:lstStyle/>
          <a:p>
            <a:fld id="{C218D9F4-813B-4502-994D-B53DE0A15FEF}" type="slidenum">
              <a:rPr lang="en-US" smtClean="0"/>
              <a:t>15</a:t>
            </a:fld>
            <a:endParaRPr lang="en-US"/>
          </a:p>
        </p:txBody>
      </p:sp>
      <p:pic>
        <p:nvPicPr>
          <p:cNvPr id="10" name="Picture 9">
            <a:extLst>
              <a:ext uri="{FF2B5EF4-FFF2-40B4-BE49-F238E27FC236}">
                <a16:creationId xmlns:a16="http://schemas.microsoft.com/office/drawing/2014/main" id="{FD1FDD19-0317-4C11-867F-E1A59D56E8A7}"/>
              </a:ext>
            </a:extLst>
          </p:cNvPr>
          <p:cNvPicPr>
            <a:picLocks noChangeAspect="1"/>
          </p:cNvPicPr>
          <p:nvPr/>
        </p:nvPicPr>
        <p:blipFill>
          <a:blip r:embed="rId2"/>
          <a:stretch>
            <a:fillRect/>
          </a:stretch>
        </p:blipFill>
        <p:spPr>
          <a:xfrm>
            <a:off x="1074868" y="1379826"/>
            <a:ext cx="5554449" cy="4682116"/>
          </a:xfrm>
          <a:prstGeom prst="rect">
            <a:avLst/>
          </a:prstGeom>
        </p:spPr>
      </p:pic>
    </p:spTree>
    <p:extLst>
      <p:ext uri="{BB962C8B-B14F-4D97-AF65-F5344CB8AC3E}">
        <p14:creationId xmlns:p14="http://schemas.microsoft.com/office/powerpoint/2010/main" val="360214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8B7874D-BBE9-446D-BB48-8701F3AB7097}"/>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96D8C6DB-C147-49CC-A7EA-F6EEC1AC39A1}"/>
              </a:ext>
            </a:extLst>
          </p:cNvPr>
          <p:cNvSpPr>
            <a:spLocks noGrp="1"/>
          </p:cNvSpPr>
          <p:nvPr>
            <p:ph type="sldNum" sz="quarter" idx="12"/>
          </p:nvPr>
        </p:nvSpPr>
        <p:spPr/>
        <p:txBody>
          <a:bodyPr/>
          <a:lstStyle/>
          <a:p>
            <a:fld id="{C218D9F4-813B-4502-994D-B53DE0A15FEF}" type="slidenum">
              <a:rPr lang="en-US" smtClean="0"/>
              <a:t>16</a:t>
            </a:fld>
            <a:endParaRPr lang="en-US"/>
          </a:p>
        </p:txBody>
      </p:sp>
      <p:sp>
        <p:nvSpPr>
          <p:cNvPr id="7" name="Title 1">
            <a:extLst>
              <a:ext uri="{FF2B5EF4-FFF2-40B4-BE49-F238E27FC236}">
                <a16:creationId xmlns:a16="http://schemas.microsoft.com/office/drawing/2014/main" id="{FD1CAEBD-75E0-43A0-9BB9-6FF1EB72353E}"/>
              </a:ext>
            </a:extLst>
          </p:cNvPr>
          <p:cNvSpPr>
            <a:spLocks noGrp="1"/>
          </p:cNvSpPr>
          <p:nvPr>
            <p:ph type="title"/>
          </p:nvPr>
        </p:nvSpPr>
        <p:spPr>
          <a:xfrm>
            <a:off x="838200" y="365125"/>
            <a:ext cx="10515600" cy="904277"/>
          </a:xfrm>
        </p:spPr>
        <p:txBody>
          <a:bodyPr>
            <a:normAutofit/>
          </a:bodyPr>
          <a:lstStyle/>
          <a:p>
            <a:pPr algn="ctr"/>
            <a:r>
              <a:rPr lang="en-IN" b="1" dirty="0"/>
              <a:t>Methodology </a:t>
            </a:r>
          </a:p>
        </p:txBody>
      </p:sp>
      <p:sp>
        <p:nvSpPr>
          <p:cNvPr id="10" name="Content Placeholder 2">
            <a:extLst>
              <a:ext uri="{FF2B5EF4-FFF2-40B4-BE49-F238E27FC236}">
                <a16:creationId xmlns:a16="http://schemas.microsoft.com/office/drawing/2014/main" id="{6BD101DF-168C-4A18-B64F-688B916FE3C2}"/>
              </a:ext>
            </a:extLst>
          </p:cNvPr>
          <p:cNvSpPr txBox="1">
            <a:spLocks/>
          </p:cNvSpPr>
          <p:nvPr/>
        </p:nvSpPr>
        <p:spPr>
          <a:xfrm>
            <a:off x="838200" y="1536400"/>
            <a:ext cx="39274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PCA9685 Module is interfaced to ATMega328</a:t>
            </a:r>
          </a:p>
          <a:p>
            <a:r>
              <a:rPr lang="en-IN" dirty="0"/>
              <a:t>LEDs are connected to the PCA9685 output via 10K resistors</a:t>
            </a:r>
          </a:p>
          <a:p>
            <a:pPr marL="228600" indent="-228600">
              <a:lnSpc>
                <a:spcPct val="90000"/>
              </a:lnSpc>
              <a:spcBef>
                <a:spcPts val="1000"/>
              </a:spcBef>
              <a:buFont typeface="Arial" panose="020B0604020202020204" pitchFamily="34" charset="0"/>
              <a:buChar char="•"/>
            </a:pPr>
            <a:r>
              <a:rPr lang="en-US" sz="2800" dirty="0"/>
              <a:t>Using Arduino IDE and FTDI microcontroller is programmed.</a:t>
            </a:r>
          </a:p>
        </p:txBody>
      </p:sp>
      <p:pic>
        <p:nvPicPr>
          <p:cNvPr id="15" name="Picture 14">
            <a:extLst>
              <a:ext uri="{FF2B5EF4-FFF2-40B4-BE49-F238E27FC236}">
                <a16:creationId xmlns:a16="http://schemas.microsoft.com/office/drawing/2014/main" id="{201B8542-95E9-4808-9979-25BA95D3530D}"/>
              </a:ext>
            </a:extLst>
          </p:cNvPr>
          <p:cNvPicPr>
            <a:picLocks noChangeAspect="1"/>
          </p:cNvPicPr>
          <p:nvPr/>
        </p:nvPicPr>
        <p:blipFill>
          <a:blip r:embed="rId2"/>
          <a:stretch>
            <a:fillRect/>
          </a:stretch>
        </p:blipFill>
        <p:spPr>
          <a:xfrm>
            <a:off x="5092850" y="1536400"/>
            <a:ext cx="6488262" cy="3650729"/>
          </a:xfrm>
          <a:prstGeom prst="rect">
            <a:avLst/>
          </a:prstGeom>
        </p:spPr>
      </p:pic>
    </p:spTree>
    <p:extLst>
      <p:ext uri="{BB962C8B-B14F-4D97-AF65-F5344CB8AC3E}">
        <p14:creationId xmlns:p14="http://schemas.microsoft.com/office/powerpoint/2010/main" val="3160048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48C7-6043-4FE7-B85B-40ABC1342221}"/>
              </a:ext>
            </a:extLst>
          </p:cNvPr>
          <p:cNvSpPr>
            <a:spLocks noGrp="1"/>
          </p:cNvSpPr>
          <p:nvPr>
            <p:ph type="title"/>
          </p:nvPr>
        </p:nvSpPr>
        <p:spPr>
          <a:xfrm>
            <a:off x="838200" y="201950"/>
            <a:ext cx="10515600" cy="635335"/>
          </a:xfrm>
        </p:spPr>
        <p:txBody>
          <a:bodyPr>
            <a:noAutofit/>
          </a:bodyPr>
          <a:lstStyle/>
          <a:p>
            <a:pPr algn="ctr"/>
            <a:r>
              <a:rPr lang="en-US" b="1" dirty="0"/>
              <a:t>Result</a:t>
            </a:r>
            <a:endParaRPr lang="en-IN" b="1" dirty="0"/>
          </a:p>
        </p:txBody>
      </p:sp>
      <p:pic>
        <p:nvPicPr>
          <p:cNvPr id="6" name="WhatsApp Video 2021-06-30 at 8.20">
            <a:hlinkClick r:id="" action="ppaction://media"/>
            <a:extLst>
              <a:ext uri="{FF2B5EF4-FFF2-40B4-BE49-F238E27FC236}">
                <a16:creationId xmlns:a16="http://schemas.microsoft.com/office/drawing/2014/main" id="{9A25F5C9-50CE-478E-98DC-191B29B18B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4566" y="1021951"/>
            <a:ext cx="8099744" cy="4456323"/>
          </a:xfrm>
        </p:spPr>
      </p:pic>
      <p:sp>
        <p:nvSpPr>
          <p:cNvPr id="4" name="Footer Placeholder 3">
            <a:extLst>
              <a:ext uri="{FF2B5EF4-FFF2-40B4-BE49-F238E27FC236}">
                <a16:creationId xmlns:a16="http://schemas.microsoft.com/office/drawing/2014/main" id="{B88F40C2-42FD-4A20-A969-78CF96F2A5DE}"/>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1241D7B6-9741-4176-97BE-1BA232B52E01}"/>
              </a:ext>
            </a:extLst>
          </p:cNvPr>
          <p:cNvSpPr>
            <a:spLocks noGrp="1"/>
          </p:cNvSpPr>
          <p:nvPr>
            <p:ph type="sldNum" sz="quarter" idx="12"/>
          </p:nvPr>
        </p:nvSpPr>
        <p:spPr/>
        <p:txBody>
          <a:bodyPr/>
          <a:lstStyle/>
          <a:p>
            <a:fld id="{C218D9F4-813B-4502-994D-B53DE0A15FEF}" type="slidenum">
              <a:rPr lang="en-US" smtClean="0"/>
              <a:t>17</a:t>
            </a:fld>
            <a:endParaRPr lang="en-US"/>
          </a:p>
        </p:txBody>
      </p:sp>
      <p:sp>
        <p:nvSpPr>
          <p:cNvPr id="7" name="TextBox 6">
            <a:extLst>
              <a:ext uri="{FF2B5EF4-FFF2-40B4-BE49-F238E27FC236}">
                <a16:creationId xmlns:a16="http://schemas.microsoft.com/office/drawing/2014/main" id="{3F1CB761-53D2-4D0A-9203-7069C7C3E09B}"/>
              </a:ext>
            </a:extLst>
          </p:cNvPr>
          <p:cNvSpPr txBox="1"/>
          <p:nvPr/>
        </p:nvSpPr>
        <p:spPr>
          <a:xfrm>
            <a:off x="3048866" y="5987018"/>
            <a:ext cx="6094268" cy="369332"/>
          </a:xfrm>
          <a:prstGeom prst="rect">
            <a:avLst/>
          </a:prstGeom>
          <a:noFill/>
        </p:spPr>
        <p:txBody>
          <a:bodyPr wrap="square">
            <a:spAutoFit/>
          </a:bodyPr>
          <a:lstStyle/>
          <a:p>
            <a:pPr algn="ctr"/>
            <a:r>
              <a:rPr lang="en-US" dirty="0"/>
              <a:t> I2C LED controller prototype</a:t>
            </a:r>
            <a:endParaRPr lang="en-IN" dirty="0"/>
          </a:p>
        </p:txBody>
      </p:sp>
    </p:spTree>
    <p:extLst>
      <p:ext uri="{BB962C8B-B14F-4D97-AF65-F5344CB8AC3E}">
        <p14:creationId xmlns:p14="http://schemas.microsoft.com/office/powerpoint/2010/main" val="400358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05F5-6100-40D9-B3C9-EBEEF10C896A}"/>
              </a:ext>
            </a:extLst>
          </p:cNvPr>
          <p:cNvSpPr>
            <a:spLocks noGrp="1"/>
          </p:cNvSpPr>
          <p:nvPr>
            <p:ph type="title"/>
          </p:nvPr>
        </p:nvSpPr>
        <p:spPr>
          <a:xfrm>
            <a:off x="838200" y="365126"/>
            <a:ext cx="10515600" cy="958066"/>
          </a:xfrm>
        </p:spPr>
        <p:txBody>
          <a:bodyPr/>
          <a:lstStyle/>
          <a:p>
            <a:pPr algn="ctr"/>
            <a:r>
              <a:rPr lang="en-IN" b="1" dirty="0"/>
              <a:t>Problems faced</a:t>
            </a:r>
          </a:p>
        </p:txBody>
      </p:sp>
      <p:sp>
        <p:nvSpPr>
          <p:cNvPr id="3" name="Content Placeholder 2">
            <a:extLst>
              <a:ext uri="{FF2B5EF4-FFF2-40B4-BE49-F238E27FC236}">
                <a16:creationId xmlns:a16="http://schemas.microsoft.com/office/drawing/2014/main" id="{3BCE6C71-75A7-4A71-9861-761E215D1761}"/>
              </a:ext>
            </a:extLst>
          </p:cNvPr>
          <p:cNvSpPr>
            <a:spLocks noGrp="1"/>
          </p:cNvSpPr>
          <p:nvPr>
            <p:ph idx="1"/>
          </p:nvPr>
        </p:nvSpPr>
        <p:spPr>
          <a:xfrm>
            <a:off x="838200" y="1535010"/>
            <a:ext cx="10515600" cy="4112755"/>
          </a:xfrm>
        </p:spPr>
        <p:txBody>
          <a:bodyPr/>
          <a:lstStyle/>
          <a:p>
            <a:r>
              <a:rPr lang="en-IN" dirty="0"/>
              <a:t>Downloading Bootloader</a:t>
            </a:r>
          </a:p>
          <a:p>
            <a:r>
              <a:rPr lang="en-IN" dirty="0"/>
              <a:t>Downloading program to ATMEGA328</a:t>
            </a:r>
          </a:p>
          <a:p>
            <a:r>
              <a:rPr lang="en-IN" dirty="0"/>
              <a:t>Writing Program using libraries of PCA9685 and I2C</a:t>
            </a:r>
          </a:p>
          <a:p>
            <a:pPr marL="0" indent="0">
              <a:buNone/>
            </a:pPr>
            <a:endParaRPr lang="en-IN" dirty="0"/>
          </a:p>
          <a:p>
            <a:pPr marL="0" indent="0">
              <a:buNone/>
            </a:pPr>
            <a:endParaRPr lang="en-IN" dirty="0"/>
          </a:p>
          <a:p>
            <a:endParaRPr lang="en-IN" dirty="0"/>
          </a:p>
        </p:txBody>
      </p:sp>
      <p:sp>
        <p:nvSpPr>
          <p:cNvPr id="4" name="Footer Placeholder 3">
            <a:extLst>
              <a:ext uri="{FF2B5EF4-FFF2-40B4-BE49-F238E27FC236}">
                <a16:creationId xmlns:a16="http://schemas.microsoft.com/office/drawing/2014/main" id="{B1A071BA-3C06-4B4F-836D-95367248E7E0}"/>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928EC479-31D1-42B2-A100-94512615DC11}"/>
              </a:ext>
            </a:extLst>
          </p:cNvPr>
          <p:cNvSpPr>
            <a:spLocks noGrp="1"/>
          </p:cNvSpPr>
          <p:nvPr>
            <p:ph type="sldNum" sz="quarter" idx="12"/>
          </p:nvPr>
        </p:nvSpPr>
        <p:spPr/>
        <p:txBody>
          <a:bodyPr/>
          <a:lstStyle/>
          <a:p>
            <a:fld id="{C218D9F4-813B-4502-994D-B53DE0A15FEF}" type="slidenum">
              <a:rPr lang="en-US" smtClean="0"/>
              <a:t>18</a:t>
            </a:fld>
            <a:endParaRPr lang="en-US"/>
          </a:p>
        </p:txBody>
      </p:sp>
    </p:spTree>
    <p:extLst>
      <p:ext uri="{BB962C8B-B14F-4D97-AF65-F5344CB8AC3E}">
        <p14:creationId xmlns:p14="http://schemas.microsoft.com/office/powerpoint/2010/main" val="1608643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813D-F8E6-408F-BB06-9F193231BA4E}"/>
              </a:ext>
            </a:extLst>
          </p:cNvPr>
          <p:cNvSpPr>
            <a:spLocks noGrp="1"/>
          </p:cNvSpPr>
          <p:nvPr>
            <p:ph type="title"/>
          </p:nvPr>
        </p:nvSpPr>
        <p:spPr/>
        <p:txBody>
          <a:bodyPr/>
          <a:lstStyle/>
          <a:p>
            <a:pPr algn="ctr"/>
            <a:r>
              <a:rPr lang="en-IN" b="1" dirty="0"/>
              <a:t>Conclusion</a:t>
            </a:r>
            <a:endParaRPr lang="en-IN" dirty="0"/>
          </a:p>
        </p:txBody>
      </p:sp>
      <p:sp>
        <p:nvSpPr>
          <p:cNvPr id="3" name="Content Placeholder 2">
            <a:extLst>
              <a:ext uri="{FF2B5EF4-FFF2-40B4-BE49-F238E27FC236}">
                <a16:creationId xmlns:a16="http://schemas.microsoft.com/office/drawing/2014/main" id="{2477E4FF-C3F2-41B5-8D3B-58DBF16E1DA6}"/>
              </a:ext>
            </a:extLst>
          </p:cNvPr>
          <p:cNvSpPr>
            <a:spLocks noGrp="1"/>
          </p:cNvSpPr>
          <p:nvPr>
            <p:ph idx="1"/>
          </p:nvPr>
        </p:nvSpPr>
        <p:spPr/>
        <p:txBody>
          <a:bodyPr/>
          <a:lstStyle/>
          <a:p>
            <a:r>
              <a:rPr lang="en-IN" dirty="0"/>
              <a:t>Hardware configuration of PCA9684 support 16 distinct output connections (channels)</a:t>
            </a:r>
          </a:p>
          <a:p>
            <a:r>
              <a:rPr lang="en-IN" dirty="0"/>
              <a:t>New configuration designed can drive 64 distinct connection from  each module  </a:t>
            </a:r>
          </a:p>
        </p:txBody>
      </p:sp>
      <p:sp>
        <p:nvSpPr>
          <p:cNvPr id="4" name="Footer Placeholder 3">
            <a:extLst>
              <a:ext uri="{FF2B5EF4-FFF2-40B4-BE49-F238E27FC236}">
                <a16:creationId xmlns:a16="http://schemas.microsoft.com/office/drawing/2014/main" id="{A255DB91-BB0C-44DB-A564-5379182B1888}"/>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9D2CD560-F941-4D08-B1D9-20DA02A61A76}"/>
              </a:ext>
            </a:extLst>
          </p:cNvPr>
          <p:cNvSpPr>
            <a:spLocks noGrp="1"/>
          </p:cNvSpPr>
          <p:nvPr>
            <p:ph type="sldNum" sz="quarter" idx="12"/>
          </p:nvPr>
        </p:nvSpPr>
        <p:spPr/>
        <p:txBody>
          <a:bodyPr/>
          <a:lstStyle/>
          <a:p>
            <a:fld id="{C218D9F4-813B-4502-994D-B53DE0A15FEF}" type="slidenum">
              <a:rPr lang="en-US" smtClean="0"/>
              <a:t>19</a:t>
            </a:fld>
            <a:endParaRPr lang="en-US"/>
          </a:p>
        </p:txBody>
      </p:sp>
    </p:spTree>
    <p:extLst>
      <p:ext uri="{BB962C8B-B14F-4D97-AF65-F5344CB8AC3E}">
        <p14:creationId xmlns:p14="http://schemas.microsoft.com/office/powerpoint/2010/main" val="365442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16229-5759-48B7-A6FB-190B6F9F1AEC}"/>
              </a:ext>
            </a:extLst>
          </p:cNvPr>
          <p:cNvSpPr>
            <a:spLocks noGrp="1"/>
          </p:cNvSpPr>
          <p:nvPr>
            <p:ph type="title"/>
          </p:nvPr>
        </p:nvSpPr>
        <p:spPr>
          <a:xfrm>
            <a:off x="838200" y="0"/>
            <a:ext cx="10515600" cy="1325563"/>
          </a:xfrm>
        </p:spPr>
        <p:txBody>
          <a:bodyPr/>
          <a:lstStyle/>
          <a:p>
            <a:pPr algn="ctr"/>
            <a:r>
              <a:rPr lang="en-US" b="1" dirty="0"/>
              <a:t>Introduction</a:t>
            </a:r>
          </a:p>
        </p:txBody>
      </p:sp>
      <p:sp>
        <p:nvSpPr>
          <p:cNvPr id="3" name="Content Placeholder 2">
            <a:extLst>
              <a:ext uri="{FF2B5EF4-FFF2-40B4-BE49-F238E27FC236}">
                <a16:creationId xmlns:a16="http://schemas.microsoft.com/office/drawing/2014/main" id="{69335540-8781-4434-87B3-3E356D3717CB}"/>
              </a:ext>
            </a:extLst>
          </p:cNvPr>
          <p:cNvSpPr>
            <a:spLocks noGrp="1"/>
          </p:cNvSpPr>
          <p:nvPr>
            <p:ph idx="1"/>
          </p:nvPr>
        </p:nvSpPr>
        <p:spPr>
          <a:xfrm>
            <a:off x="838200" y="1142364"/>
            <a:ext cx="9750136" cy="5213986"/>
          </a:xfrm>
        </p:spPr>
        <p:txBody>
          <a:bodyPr>
            <a:normAutofit/>
          </a:bodyPr>
          <a:lstStyle/>
          <a:p>
            <a:r>
              <a:rPr lang="en-US" dirty="0"/>
              <a:t>Light Emitting Diodes (LEDs) are used in some of today’s most ubiquitous applications. LED controllers are necessary in most of these applications.</a:t>
            </a:r>
          </a:p>
          <a:p>
            <a:r>
              <a:rPr lang="en-US" dirty="0"/>
              <a:t>Example: Blinkers, back-lit keypads and LED screens, lighting status indicators, illumination control in LCD displays, TVs, mobile phones, ad boards and so on.</a:t>
            </a:r>
          </a:p>
          <a:p>
            <a:r>
              <a:rPr lang="en-US" dirty="0"/>
              <a:t>Challenges arises in controlling the various parameters of the LEDs, for example brightness, color and blinking time control.</a:t>
            </a:r>
          </a:p>
          <a:p>
            <a:r>
              <a:rPr lang="en-US" dirty="0"/>
              <a:t>Hence LED controller drivers come into the picture, which enables control of the above parameters.                                     </a:t>
            </a:r>
          </a:p>
          <a:p>
            <a:endParaRPr lang="en-US" dirty="0"/>
          </a:p>
          <a:p>
            <a:endParaRPr lang="en-US" dirty="0"/>
          </a:p>
        </p:txBody>
      </p:sp>
      <p:sp>
        <p:nvSpPr>
          <p:cNvPr id="4" name="Footer Placeholder 3">
            <a:extLst>
              <a:ext uri="{FF2B5EF4-FFF2-40B4-BE49-F238E27FC236}">
                <a16:creationId xmlns:a16="http://schemas.microsoft.com/office/drawing/2014/main" id="{14228715-8D51-4A45-AEA0-52287E2699EA}"/>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C7EDFA92-CA97-43C8-B244-A1DAA92592BD}"/>
              </a:ext>
            </a:extLst>
          </p:cNvPr>
          <p:cNvSpPr>
            <a:spLocks noGrp="1"/>
          </p:cNvSpPr>
          <p:nvPr>
            <p:ph type="sldNum" sz="quarter" idx="12"/>
          </p:nvPr>
        </p:nvSpPr>
        <p:spPr/>
        <p:txBody>
          <a:bodyPr/>
          <a:lstStyle/>
          <a:p>
            <a:fld id="{C218D9F4-813B-4502-994D-B53DE0A15FEF}" type="slidenum">
              <a:rPr lang="en-US" smtClean="0"/>
              <a:t>2</a:t>
            </a:fld>
            <a:endParaRPr lang="en-US"/>
          </a:p>
        </p:txBody>
      </p:sp>
    </p:spTree>
    <p:extLst>
      <p:ext uri="{BB962C8B-B14F-4D97-AF65-F5344CB8AC3E}">
        <p14:creationId xmlns:p14="http://schemas.microsoft.com/office/powerpoint/2010/main" val="430370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13925-B0E0-463C-8183-69FF830C2BB5}"/>
              </a:ext>
            </a:extLst>
          </p:cNvPr>
          <p:cNvSpPr>
            <a:spLocks noGrp="1"/>
          </p:cNvSpPr>
          <p:nvPr>
            <p:ph type="title"/>
          </p:nvPr>
        </p:nvSpPr>
        <p:spPr>
          <a:xfrm>
            <a:off x="838200" y="494216"/>
            <a:ext cx="10515600" cy="742913"/>
          </a:xfrm>
        </p:spPr>
        <p:txBody>
          <a:bodyPr/>
          <a:lstStyle/>
          <a:p>
            <a:pPr algn="ctr"/>
            <a:r>
              <a:rPr lang="en-IN" b="1" dirty="0"/>
              <a:t>PCA9685</a:t>
            </a:r>
            <a:endParaRPr lang="en-IN" dirty="0"/>
          </a:p>
        </p:txBody>
      </p:sp>
      <p:sp>
        <p:nvSpPr>
          <p:cNvPr id="3" name="Content Placeholder 2">
            <a:extLst>
              <a:ext uri="{FF2B5EF4-FFF2-40B4-BE49-F238E27FC236}">
                <a16:creationId xmlns:a16="http://schemas.microsoft.com/office/drawing/2014/main" id="{6B1D1959-ACA2-4E08-9F43-0E293CC300A9}"/>
              </a:ext>
            </a:extLst>
          </p:cNvPr>
          <p:cNvSpPr>
            <a:spLocks noGrp="1"/>
          </p:cNvSpPr>
          <p:nvPr>
            <p:ph idx="1"/>
          </p:nvPr>
        </p:nvSpPr>
        <p:spPr>
          <a:xfrm>
            <a:off x="838200" y="1341531"/>
            <a:ext cx="10515600" cy="4351338"/>
          </a:xfrm>
        </p:spPr>
        <p:txBody>
          <a:bodyPr>
            <a:normAutofit/>
          </a:bodyPr>
          <a:lstStyle/>
          <a:p>
            <a:r>
              <a:rPr lang="en-US" dirty="0"/>
              <a:t>PCA9685 is an I2C bus controlled , 16-channel, 12-bit controller.</a:t>
            </a:r>
          </a:p>
          <a:p>
            <a:pPr marL="0" indent="0">
              <a:buNone/>
            </a:pPr>
            <a:r>
              <a:rPr lang="en-US" dirty="0"/>
              <a:t>   works as an I2C slave device. </a:t>
            </a:r>
            <a:endParaRPr lang="en-GB" dirty="0"/>
          </a:p>
          <a:p>
            <a:r>
              <a:rPr lang="en-GB" dirty="0"/>
              <a:t>Each LED output has its own 12-bit resolution (4096 steps) fixed frequency individual PWM controller that operates at a programmable frequency from 24 Hz to 1526 Hz</a:t>
            </a:r>
          </a:p>
          <a:p>
            <a:r>
              <a:rPr lang="en-GB" dirty="0"/>
              <a:t>PCA9685 operates with a supply voltage range of 2.3 V to 5.5 V</a:t>
            </a:r>
          </a:p>
          <a:p>
            <a:r>
              <a:rPr lang="en-GB" dirty="0"/>
              <a:t>Fm+ devices offer higher frequency (up to 1 MHz)</a:t>
            </a:r>
            <a:endParaRPr lang="en-IN" dirty="0"/>
          </a:p>
        </p:txBody>
      </p:sp>
      <p:sp>
        <p:nvSpPr>
          <p:cNvPr id="4" name="Footer Placeholder 3">
            <a:extLst>
              <a:ext uri="{FF2B5EF4-FFF2-40B4-BE49-F238E27FC236}">
                <a16:creationId xmlns:a16="http://schemas.microsoft.com/office/drawing/2014/main" id="{12BB2030-3D79-4B83-8D38-E337A652A5E1}"/>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6B206638-90AD-4702-8D11-8B79E9355710}"/>
              </a:ext>
            </a:extLst>
          </p:cNvPr>
          <p:cNvSpPr>
            <a:spLocks noGrp="1"/>
          </p:cNvSpPr>
          <p:nvPr>
            <p:ph type="sldNum" sz="quarter" idx="12"/>
          </p:nvPr>
        </p:nvSpPr>
        <p:spPr/>
        <p:txBody>
          <a:bodyPr/>
          <a:lstStyle/>
          <a:p>
            <a:fld id="{C218D9F4-813B-4502-994D-B53DE0A15FEF}" type="slidenum">
              <a:rPr lang="en-US" smtClean="0"/>
              <a:t>3</a:t>
            </a:fld>
            <a:endParaRPr lang="en-US"/>
          </a:p>
        </p:txBody>
      </p:sp>
    </p:spTree>
    <p:extLst>
      <p:ext uri="{BB962C8B-B14F-4D97-AF65-F5344CB8AC3E}">
        <p14:creationId xmlns:p14="http://schemas.microsoft.com/office/powerpoint/2010/main" val="186703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7999F-3578-4D5D-90AE-796A01C9AB80}"/>
              </a:ext>
            </a:extLst>
          </p:cNvPr>
          <p:cNvSpPr>
            <a:spLocks noGrp="1"/>
          </p:cNvSpPr>
          <p:nvPr>
            <p:ph type="title"/>
          </p:nvPr>
        </p:nvSpPr>
        <p:spPr>
          <a:xfrm>
            <a:off x="838200" y="365126"/>
            <a:ext cx="10515600" cy="828974"/>
          </a:xfrm>
        </p:spPr>
        <p:txBody>
          <a:bodyPr/>
          <a:lstStyle/>
          <a:p>
            <a:pPr algn="ctr"/>
            <a:r>
              <a:rPr lang="en-IN" b="1" dirty="0"/>
              <a:t>PCA9685</a:t>
            </a:r>
            <a:r>
              <a:rPr lang="en-IN" dirty="0"/>
              <a:t> </a:t>
            </a:r>
            <a:r>
              <a:rPr lang="en-US" b="1" dirty="0"/>
              <a:t>Block Diagram </a:t>
            </a:r>
            <a:r>
              <a:rPr lang="en-IN" dirty="0"/>
              <a:t> </a:t>
            </a:r>
          </a:p>
        </p:txBody>
      </p:sp>
      <p:pic>
        <p:nvPicPr>
          <p:cNvPr id="7" name="Content Placeholder 6">
            <a:extLst>
              <a:ext uri="{FF2B5EF4-FFF2-40B4-BE49-F238E27FC236}">
                <a16:creationId xmlns:a16="http://schemas.microsoft.com/office/drawing/2014/main" id="{1286D563-3BE3-4E02-8228-49148275C43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9006" y="1323190"/>
            <a:ext cx="7613194" cy="4743236"/>
          </a:xfrm>
        </p:spPr>
      </p:pic>
      <p:sp>
        <p:nvSpPr>
          <p:cNvPr id="4" name="Footer Placeholder 3">
            <a:extLst>
              <a:ext uri="{FF2B5EF4-FFF2-40B4-BE49-F238E27FC236}">
                <a16:creationId xmlns:a16="http://schemas.microsoft.com/office/drawing/2014/main" id="{654B652E-2F6C-4348-9D81-9D0B8A36CF38}"/>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EF110249-18AB-4261-91AD-74BA001C677C}"/>
              </a:ext>
            </a:extLst>
          </p:cNvPr>
          <p:cNvSpPr>
            <a:spLocks noGrp="1"/>
          </p:cNvSpPr>
          <p:nvPr>
            <p:ph type="sldNum" sz="quarter" idx="12"/>
          </p:nvPr>
        </p:nvSpPr>
        <p:spPr/>
        <p:txBody>
          <a:bodyPr/>
          <a:lstStyle/>
          <a:p>
            <a:fld id="{C218D9F4-813B-4502-994D-B53DE0A15FEF}" type="slidenum">
              <a:rPr lang="en-US" smtClean="0"/>
              <a:t>4</a:t>
            </a:fld>
            <a:endParaRPr lang="en-US"/>
          </a:p>
        </p:txBody>
      </p:sp>
    </p:spTree>
    <p:extLst>
      <p:ext uri="{BB962C8B-B14F-4D97-AF65-F5344CB8AC3E}">
        <p14:creationId xmlns:p14="http://schemas.microsoft.com/office/powerpoint/2010/main" val="2959342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580E5-9599-4111-AC48-C63A34D25EED}"/>
              </a:ext>
            </a:extLst>
          </p:cNvPr>
          <p:cNvSpPr>
            <a:spLocks noGrp="1"/>
          </p:cNvSpPr>
          <p:nvPr>
            <p:ph type="title"/>
          </p:nvPr>
        </p:nvSpPr>
        <p:spPr>
          <a:xfrm>
            <a:off x="838200" y="365126"/>
            <a:ext cx="10515600" cy="936550"/>
          </a:xfrm>
        </p:spPr>
        <p:txBody>
          <a:bodyPr/>
          <a:lstStyle/>
          <a:p>
            <a:pPr algn="ctr"/>
            <a:r>
              <a:rPr lang="en-IN" b="1" dirty="0"/>
              <a:t>Application</a:t>
            </a:r>
          </a:p>
        </p:txBody>
      </p:sp>
      <p:pic>
        <p:nvPicPr>
          <p:cNvPr id="7" name="Content Placeholder 6">
            <a:extLst>
              <a:ext uri="{FF2B5EF4-FFF2-40B4-BE49-F238E27FC236}">
                <a16:creationId xmlns:a16="http://schemas.microsoft.com/office/drawing/2014/main" id="{D6E3444B-C8D9-4E68-ABBD-0E1D3B714A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4950" y="1301676"/>
            <a:ext cx="6850467" cy="4703006"/>
          </a:xfrm>
        </p:spPr>
      </p:pic>
      <p:sp>
        <p:nvSpPr>
          <p:cNvPr id="4" name="Footer Placeholder 3">
            <a:extLst>
              <a:ext uri="{FF2B5EF4-FFF2-40B4-BE49-F238E27FC236}">
                <a16:creationId xmlns:a16="http://schemas.microsoft.com/office/drawing/2014/main" id="{CA077348-6ED6-4200-84C9-A8AD183DBE40}"/>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F24DE234-7574-4D86-936A-05E52E167B84}"/>
              </a:ext>
            </a:extLst>
          </p:cNvPr>
          <p:cNvSpPr>
            <a:spLocks noGrp="1"/>
          </p:cNvSpPr>
          <p:nvPr>
            <p:ph type="sldNum" sz="quarter" idx="12"/>
          </p:nvPr>
        </p:nvSpPr>
        <p:spPr/>
        <p:txBody>
          <a:bodyPr/>
          <a:lstStyle/>
          <a:p>
            <a:fld id="{C218D9F4-813B-4502-994D-B53DE0A15FEF}" type="slidenum">
              <a:rPr lang="en-US" smtClean="0"/>
              <a:t>5</a:t>
            </a:fld>
            <a:endParaRPr lang="en-US"/>
          </a:p>
        </p:txBody>
      </p:sp>
    </p:spTree>
    <p:extLst>
      <p:ext uri="{BB962C8B-B14F-4D97-AF65-F5344CB8AC3E}">
        <p14:creationId xmlns:p14="http://schemas.microsoft.com/office/powerpoint/2010/main" val="175353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C3F3F4-4F7A-436A-9172-5730CDB23CD3}"/>
              </a:ext>
            </a:extLst>
          </p:cNvPr>
          <p:cNvSpPr>
            <a:spLocks noGrp="1"/>
          </p:cNvSpPr>
          <p:nvPr>
            <p:ph idx="1"/>
          </p:nvPr>
        </p:nvSpPr>
        <p:spPr>
          <a:xfrm>
            <a:off x="703118" y="1237130"/>
            <a:ext cx="10515600" cy="4604272"/>
          </a:xfrm>
        </p:spPr>
        <p:txBody>
          <a:bodyPr>
            <a:normAutofit/>
          </a:bodyPr>
          <a:lstStyle/>
          <a:p>
            <a:pPr algn="just">
              <a:lnSpc>
                <a:spcPct val="100000"/>
              </a:lnSpc>
              <a:spcBef>
                <a:spcPts val="0"/>
              </a:spcBef>
              <a:defRPr/>
            </a:pPr>
            <a:endParaRPr lang="en-US" b="0" i="0" dirty="0">
              <a:solidFill>
                <a:srgbClr val="111111"/>
              </a:solidFill>
              <a:effectLst/>
            </a:endParaRPr>
          </a:p>
          <a:p>
            <a:pPr algn="just">
              <a:lnSpc>
                <a:spcPct val="100000"/>
              </a:lnSpc>
              <a:spcBef>
                <a:spcPts val="0"/>
              </a:spcBef>
              <a:defRPr/>
            </a:pPr>
            <a:r>
              <a:rPr lang="en-US" b="0" i="0" dirty="0">
                <a:solidFill>
                  <a:srgbClr val="111111"/>
                </a:solidFill>
                <a:effectLst/>
              </a:rPr>
              <a:t>I2C stands for inter-integrated circuit communication protocol.</a:t>
            </a:r>
          </a:p>
          <a:p>
            <a:pPr algn="just">
              <a:lnSpc>
                <a:spcPct val="100000"/>
              </a:lnSpc>
              <a:spcBef>
                <a:spcPts val="0"/>
              </a:spcBef>
              <a:defRPr/>
            </a:pPr>
            <a:r>
              <a:rPr lang="en-US" b="0" i="0" dirty="0">
                <a:solidFill>
                  <a:srgbClr val="111111"/>
                </a:solidFill>
                <a:effectLst/>
              </a:rPr>
              <a:t>I2C Protocol is a way of serial communication between different devices to exchange their data with each other. </a:t>
            </a:r>
          </a:p>
          <a:p>
            <a:pPr algn="just">
              <a:lnSpc>
                <a:spcPct val="100000"/>
              </a:lnSpc>
              <a:spcBef>
                <a:spcPts val="0"/>
              </a:spcBef>
              <a:defRPr/>
            </a:pPr>
            <a:r>
              <a:rPr lang="en-US" b="0" i="0" dirty="0">
                <a:solidFill>
                  <a:srgbClr val="111111"/>
                </a:solidFill>
                <a:effectLst/>
              </a:rPr>
              <a:t>Uses Half-duplex bi-directional two-wire bus system for trans receiving data between masters (M) and slaves (S). These two wires are Serial clock line or SCL and Serial data line or SDA.</a:t>
            </a:r>
            <a:endParaRPr lang="en-US" dirty="0"/>
          </a:p>
          <a:p>
            <a:pPr marL="0" indent="0">
              <a:buNone/>
            </a:pPr>
            <a:r>
              <a:rPr lang="en-US" dirty="0"/>
              <a:t>  </a:t>
            </a:r>
          </a:p>
          <a:p>
            <a:endParaRPr lang="en-IN" dirty="0"/>
          </a:p>
        </p:txBody>
      </p:sp>
      <p:sp>
        <p:nvSpPr>
          <p:cNvPr id="4" name="Footer Placeholder 3">
            <a:extLst>
              <a:ext uri="{FF2B5EF4-FFF2-40B4-BE49-F238E27FC236}">
                <a16:creationId xmlns:a16="http://schemas.microsoft.com/office/drawing/2014/main" id="{270F0F0A-53CD-4089-B01B-A8EDAFCC0BCC}"/>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5EB544DE-2BB0-41D5-85FE-449D09CA1E77}"/>
              </a:ext>
            </a:extLst>
          </p:cNvPr>
          <p:cNvSpPr>
            <a:spLocks noGrp="1"/>
          </p:cNvSpPr>
          <p:nvPr>
            <p:ph type="sldNum" sz="quarter" idx="12"/>
          </p:nvPr>
        </p:nvSpPr>
        <p:spPr/>
        <p:txBody>
          <a:bodyPr/>
          <a:lstStyle/>
          <a:p>
            <a:fld id="{C218D9F4-813B-4502-994D-B53DE0A15FEF}" type="slidenum">
              <a:rPr lang="en-US" smtClean="0"/>
              <a:t>6</a:t>
            </a:fld>
            <a:endParaRPr lang="en-US"/>
          </a:p>
        </p:txBody>
      </p:sp>
      <p:sp>
        <p:nvSpPr>
          <p:cNvPr id="6" name="Title 1">
            <a:extLst>
              <a:ext uri="{FF2B5EF4-FFF2-40B4-BE49-F238E27FC236}">
                <a16:creationId xmlns:a16="http://schemas.microsoft.com/office/drawing/2014/main" id="{364832EC-E177-4BB9-9B04-47D9E5F59579}"/>
              </a:ext>
            </a:extLst>
          </p:cNvPr>
          <p:cNvSpPr>
            <a:spLocks noGrp="1"/>
          </p:cNvSpPr>
          <p:nvPr>
            <p:ph type="title"/>
          </p:nvPr>
        </p:nvSpPr>
        <p:spPr>
          <a:xfrm>
            <a:off x="2121049" y="317352"/>
            <a:ext cx="7949902" cy="1100604"/>
          </a:xfrm>
        </p:spPr>
        <p:txBody>
          <a:bodyPr/>
          <a:lstStyle/>
          <a:p>
            <a:pPr algn="ctr"/>
            <a:r>
              <a:rPr lang="en-US" b="1" dirty="0"/>
              <a:t>I2C communication protocol</a:t>
            </a:r>
          </a:p>
        </p:txBody>
      </p:sp>
    </p:spTree>
    <p:extLst>
      <p:ext uri="{BB962C8B-B14F-4D97-AF65-F5344CB8AC3E}">
        <p14:creationId xmlns:p14="http://schemas.microsoft.com/office/powerpoint/2010/main" val="426446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FB8F58C-7364-4BD0-AD2C-4E6ECDE8DC84}"/>
              </a:ext>
            </a:extLst>
          </p:cNvPr>
          <p:cNvPicPr>
            <a:picLocks noGrp="1" noChangeAspect="1"/>
          </p:cNvPicPr>
          <p:nvPr>
            <p:ph idx="1"/>
          </p:nvPr>
        </p:nvPicPr>
        <p:blipFill>
          <a:blip r:embed="rId2"/>
          <a:stretch>
            <a:fillRect/>
          </a:stretch>
        </p:blipFill>
        <p:spPr>
          <a:xfrm>
            <a:off x="2224679" y="4422700"/>
            <a:ext cx="8299045" cy="1787945"/>
          </a:xfrm>
        </p:spPr>
      </p:pic>
      <p:sp>
        <p:nvSpPr>
          <p:cNvPr id="4" name="Footer Placeholder 3">
            <a:extLst>
              <a:ext uri="{FF2B5EF4-FFF2-40B4-BE49-F238E27FC236}">
                <a16:creationId xmlns:a16="http://schemas.microsoft.com/office/drawing/2014/main" id="{66108ACE-584B-41F8-AECC-A9DA56F68EB8}"/>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67B30708-7304-47A7-B2A1-A6F83227E7C8}"/>
              </a:ext>
            </a:extLst>
          </p:cNvPr>
          <p:cNvSpPr>
            <a:spLocks noGrp="1"/>
          </p:cNvSpPr>
          <p:nvPr>
            <p:ph type="sldNum" sz="quarter" idx="12"/>
          </p:nvPr>
        </p:nvSpPr>
        <p:spPr/>
        <p:txBody>
          <a:bodyPr/>
          <a:lstStyle/>
          <a:p>
            <a:fld id="{C218D9F4-813B-4502-994D-B53DE0A15FEF}" type="slidenum">
              <a:rPr lang="en-US" smtClean="0"/>
              <a:t>7</a:t>
            </a:fld>
            <a:endParaRPr lang="en-US"/>
          </a:p>
        </p:txBody>
      </p:sp>
      <p:sp>
        <p:nvSpPr>
          <p:cNvPr id="6" name="Title 1">
            <a:extLst>
              <a:ext uri="{FF2B5EF4-FFF2-40B4-BE49-F238E27FC236}">
                <a16:creationId xmlns:a16="http://schemas.microsoft.com/office/drawing/2014/main" id="{6F828E93-5105-4BF9-B8CB-129AA0539355}"/>
              </a:ext>
            </a:extLst>
          </p:cNvPr>
          <p:cNvSpPr txBox="1">
            <a:spLocks/>
          </p:cNvSpPr>
          <p:nvPr/>
        </p:nvSpPr>
        <p:spPr>
          <a:xfrm>
            <a:off x="838200" y="243784"/>
            <a:ext cx="10515600" cy="904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I2C communication protocol</a:t>
            </a:r>
            <a:endParaRPr lang="en-IN" b="1" dirty="0"/>
          </a:p>
        </p:txBody>
      </p:sp>
      <p:sp>
        <p:nvSpPr>
          <p:cNvPr id="10" name="TextBox 9">
            <a:extLst>
              <a:ext uri="{FF2B5EF4-FFF2-40B4-BE49-F238E27FC236}">
                <a16:creationId xmlns:a16="http://schemas.microsoft.com/office/drawing/2014/main" id="{66BD836A-0675-4D7D-B436-B13C74B69649}"/>
              </a:ext>
            </a:extLst>
          </p:cNvPr>
          <p:cNvSpPr txBox="1"/>
          <p:nvPr/>
        </p:nvSpPr>
        <p:spPr>
          <a:xfrm>
            <a:off x="462579" y="1085352"/>
            <a:ext cx="11091134" cy="3191643"/>
          </a:xfrm>
          <a:prstGeom prst="rect">
            <a:avLst/>
          </a:prstGeom>
          <a:noFill/>
        </p:spPr>
        <p:txBody>
          <a:bodyPr wrap="square">
            <a:spAutoFit/>
          </a:bodyPr>
          <a:lstStyle/>
          <a:p>
            <a:pPr>
              <a:lnSpc>
                <a:spcPct val="90000"/>
              </a:lnSpc>
              <a:spcBef>
                <a:spcPts val="600"/>
              </a:spcBef>
            </a:pPr>
            <a:r>
              <a:rPr lang="en-IN" sz="2800" dirty="0"/>
              <a:t>      I</a:t>
            </a:r>
            <a:r>
              <a:rPr lang="en-IN" sz="2800" baseline="30000" dirty="0"/>
              <a:t>2</a:t>
            </a:r>
            <a:r>
              <a:rPr lang="en-IN" sz="2800" dirty="0"/>
              <a:t>C bus transactions</a:t>
            </a:r>
          </a:p>
          <a:p>
            <a:pPr marL="457200" indent="-457200">
              <a:lnSpc>
                <a:spcPct val="90000"/>
              </a:lnSpc>
              <a:spcBef>
                <a:spcPts val="600"/>
              </a:spcBef>
              <a:buFont typeface="Arial" panose="020B0604020202020204" pitchFamily="34" charset="0"/>
              <a:buChar char="•"/>
            </a:pPr>
            <a:r>
              <a:rPr lang="en-IN" sz="2800" dirty="0"/>
              <a:t>Write to a specific register</a:t>
            </a:r>
          </a:p>
          <a:p>
            <a:pPr marL="457200" indent="-457200">
              <a:lnSpc>
                <a:spcPct val="90000"/>
              </a:lnSpc>
              <a:spcBef>
                <a:spcPts val="600"/>
              </a:spcBef>
              <a:buFont typeface="Arial" panose="020B0604020202020204" pitchFamily="34" charset="0"/>
              <a:buChar char="•"/>
            </a:pPr>
            <a:r>
              <a:rPr lang="en-GB" sz="2800" dirty="0"/>
              <a:t>Write to all registers using the Auto-Increment feature</a:t>
            </a:r>
          </a:p>
          <a:p>
            <a:pPr marL="457200" indent="-457200">
              <a:lnSpc>
                <a:spcPct val="90000"/>
              </a:lnSpc>
              <a:spcBef>
                <a:spcPts val="600"/>
              </a:spcBef>
              <a:buFont typeface="Arial" panose="020B0604020202020204" pitchFamily="34" charset="0"/>
              <a:buChar char="•"/>
            </a:pPr>
            <a:r>
              <a:rPr lang="en-GB" sz="2800" dirty="0"/>
              <a:t>Read all registers using the Auto-Increment feature</a:t>
            </a:r>
          </a:p>
          <a:p>
            <a:pPr marL="457200" indent="-457200">
              <a:lnSpc>
                <a:spcPct val="90000"/>
              </a:lnSpc>
              <a:spcBef>
                <a:spcPts val="600"/>
              </a:spcBef>
              <a:buFont typeface="Arial" panose="020B0604020202020204" pitchFamily="34" charset="0"/>
              <a:buChar char="•"/>
            </a:pPr>
            <a:r>
              <a:rPr lang="en-GB" sz="2800" dirty="0"/>
              <a:t>Write to ALL_LED_ON and ALL_LED_OFF registers using the Auto-Increment feature</a:t>
            </a:r>
          </a:p>
          <a:p>
            <a:pPr marL="457200" indent="-457200">
              <a:lnSpc>
                <a:spcPct val="90000"/>
              </a:lnSpc>
              <a:spcBef>
                <a:spcPts val="600"/>
              </a:spcBef>
              <a:buFont typeface="Arial" panose="020B0604020202020204" pitchFamily="34" charset="0"/>
              <a:buChar char="•"/>
            </a:pPr>
            <a:r>
              <a:rPr lang="en-GB" sz="2800" dirty="0"/>
              <a:t>Write to ALL_LED_OFF_H to turn OFF all PWMs</a:t>
            </a:r>
            <a:endParaRPr lang="en-IN" sz="2800" dirty="0"/>
          </a:p>
        </p:txBody>
      </p:sp>
    </p:spTree>
    <p:extLst>
      <p:ext uri="{BB962C8B-B14F-4D97-AF65-F5344CB8AC3E}">
        <p14:creationId xmlns:p14="http://schemas.microsoft.com/office/powerpoint/2010/main" val="1345591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6C3E-511A-424A-98E3-2B29B79404E3}"/>
              </a:ext>
            </a:extLst>
          </p:cNvPr>
          <p:cNvSpPr>
            <a:spLocks noGrp="1"/>
          </p:cNvSpPr>
          <p:nvPr>
            <p:ph type="title"/>
          </p:nvPr>
        </p:nvSpPr>
        <p:spPr>
          <a:xfrm>
            <a:off x="838200" y="365126"/>
            <a:ext cx="10515600" cy="818216"/>
          </a:xfrm>
        </p:spPr>
        <p:txBody>
          <a:bodyPr/>
          <a:lstStyle/>
          <a:p>
            <a:pPr algn="ctr"/>
            <a:r>
              <a:rPr lang="en-US" b="1" dirty="0"/>
              <a:t>I</a:t>
            </a:r>
            <a:r>
              <a:rPr lang="en-US" b="1" baseline="30000" dirty="0"/>
              <a:t>2</a:t>
            </a:r>
            <a:r>
              <a:rPr lang="en-US" b="1" dirty="0"/>
              <a:t>C Connection</a:t>
            </a:r>
            <a:endParaRPr lang="en-IN" dirty="0"/>
          </a:p>
        </p:txBody>
      </p:sp>
      <p:pic>
        <p:nvPicPr>
          <p:cNvPr id="7" name="Content Placeholder 6">
            <a:extLst>
              <a:ext uri="{FF2B5EF4-FFF2-40B4-BE49-F238E27FC236}">
                <a16:creationId xmlns:a16="http://schemas.microsoft.com/office/drawing/2014/main" id="{9CFF3246-6C2C-40B7-8E40-7BE76DD39F1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549"/>
          <a:stretch/>
        </p:blipFill>
        <p:spPr>
          <a:xfrm>
            <a:off x="6758486" y="1550129"/>
            <a:ext cx="4797020" cy="3748012"/>
          </a:xfrm>
        </p:spPr>
      </p:pic>
      <p:sp>
        <p:nvSpPr>
          <p:cNvPr id="4" name="Footer Placeholder 3">
            <a:extLst>
              <a:ext uri="{FF2B5EF4-FFF2-40B4-BE49-F238E27FC236}">
                <a16:creationId xmlns:a16="http://schemas.microsoft.com/office/drawing/2014/main" id="{5CB757F0-6456-41A1-AF05-F5719EDE2AE1}"/>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4C0F399E-FB90-4927-A37C-553F080859A9}"/>
              </a:ext>
            </a:extLst>
          </p:cNvPr>
          <p:cNvSpPr>
            <a:spLocks noGrp="1"/>
          </p:cNvSpPr>
          <p:nvPr>
            <p:ph type="sldNum" sz="quarter" idx="12"/>
          </p:nvPr>
        </p:nvSpPr>
        <p:spPr/>
        <p:txBody>
          <a:bodyPr/>
          <a:lstStyle/>
          <a:p>
            <a:fld id="{C218D9F4-813B-4502-994D-B53DE0A15FEF}" type="slidenum">
              <a:rPr lang="en-US" smtClean="0"/>
              <a:t>8</a:t>
            </a:fld>
            <a:endParaRPr lang="en-US"/>
          </a:p>
        </p:txBody>
      </p:sp>
      <p:sp>
        <p:nvSpPr>
          <p:cNvPr id="6" name="TextBox 5">
            <a:extLst>
              <a:ext uri="{FF2B5EF4-FFF2-40B4-BE49-F238E27FC236}">
                <a16:creationId xmlns:a16="http://schemas.microsoft.com/office/drawing/2014/main" id="{940F6D0B-1FC3-49F1-A05F-515E319BCCCE}"/>
              </a:ext>
            </a:extLst>
          </p:cNvPr>
          <p:cNvSpPr txBox="1"/>
          <p:nvPr/>
        </p:nvSpPr>
        <p:spPr>
          <a:xfrm>
            <a:off x="838200" y="1540399"/>
            <a:ext cx="5257800" cy="2552182"/>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GB" sz="2800" dirty="0"/>
              <a:t> PCA9685 will drive up to 16 servos over I2C with only 2 pins. Can chain up to 62 of them to control up to 992 servos - with the same 2 pins</a:t>
            </a:r>
          </a:p>
          <a:p>
            <a:pPr>
              <a:lnSpc>
                <a:spcPct val="90000"/>
              </a:lnSpc>
              <a:spcBef>
                <a:spcPts val="1000"/>
              </a:spcBef>
            </a:pPr>
            <a:endParaRPr lang="en-IN" sz="2800" dirty="0"/>
          </a:p>
        </p:txBody>
      </p:sp>
      <p:pic>
        <p:nvPicPr>
          <p:cNvPr id="8" name="Content Placeholder 6">
            <a:extLst>
              <a:ext uri="{FF2B5EF4-FFF2-40B4-BE49-F238E27FC236}">
                <a16:creationId xmlns:a16="http://schemas.microsoft.com/office/drawing/2014/main" id="{0F6688CE-18A0-487B-97FD-0212B94BCF90}"/>
              </a:ext>
            </a:extLst>
          </p:cNvPr>
          <p:cNvPicPr>
            <a:picLocks noChangeAspect="1"/>
          </p:cNvPicPr>
          <p:nvPr/>
        </p:nvPicPr>
        <p:blipFill>
          <a:blip r:embed="rId4"/>
          <a:stretch>
            <a:fillRect/>
          </a:stretch>
        </p:blipFill>
        <p:spPr>
          <a:xfrm>
            <a:off x="270734" y="4092581"/>
            <a:ext cx="8588288" cy="2240793"/>
          </a:xfrm>
          <a:prstGeom prst="rect">
            <a:avLst/>
          </a:prstGeom>
        </p:spPr>
      </p:pic>
    </p:spTree>
    <p:extLst>
      <p:ext uri="{BB962C8B-B14F-4D97-AF65-F5344CB8AC3E}">
        <p14:creationId xmlns:p14="http://schemas.microsoft.com/office/powerpoint/2010/main" val="4213306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9765-5EE5-4987-B88E-D54B11ACA7AA}"/>
              </a:ext>
            </a:extLst>
          </p:cNvPr>
          <p:cNvSpPr>
            <a:spLocks noGrp="1"/>
          </p:cNvSpPr>
          <p:nvPr>
            <p:ph type="title"/>
          </p:nvPr>
        </p:nvSpPr>
        <p:spPr/>
        <p:txBody>
          <a:bodyPr/>
          <a:lstStyle/>
          <a:p>
            <a:pPr algn="ctr"/>
            <a:r>
              <a:rPr lang="en-US" b="1" dirty="0"/>
              <a:t>Objectives </a:t>
            </a:r>
          </a:p>
        </p:txBody>
      </p:sp>
      <p:sp>
        <p:nvSpPr>
          <p:cNvPr id="3" name="Content Placeholder 2">
            <a:extLst>
              <a:ext uri="{FF2B5EF4-FFF2-40B4-BE49-F238E27FC236}">
                <a16:creationId xmlns:a16="http://schemas.microsoft.com/office/drawing/2014/main" id="{09DDA142-EE12-4BA1-8D0C-C566261622A9}"/>
              </a:ext>
            </a:extLst>
          </p:cNvPr>
          <p:cNvSpPr>
            <a:spLocks noGrp="1"/>
          </p:cNvSpPr>
          <p:nvPr>
            <p:ph idx="1"/>
          </p:nvPr>
        </p:nvSpPr>
        <p:spPr/>
        <p:txBody>
          <a:bodyPr/>
          <a:lstStyle/>
          <a:p>
            <a:r>
              <a:rPr lang="en-US" dirty="0"/>
              <a:t>Utilize I2C protocol to manipulate or to control LEDs from ATMega 328 microcontroller.</a:t>
            </a:r>
          </a:p>
          <a:p>
            <a:r>
              <a:rPr lang="en-US" dirty="0"/>
              <a:t>Demonstrate control of various level of brightness, blinking time, color of the LEDs through the PCA9685 driver.</a:t>
            </a:r>
          </a:p>
          <a:p>
            <a:r>
              <a:rPr lang="en-US" dirty="0"/>
              <a:t>Demonstrate control of multiple RGB LEDs / LED matrix</a:t>
            </a:r>
          </a:p>
          <a:p>
            <a:r>
              <a:rPr lang="en-US" dirty="0"/>
              <a:t>Interfacing multiple PCA9685 drivers to single master</a:t>
            </a:r>
          </a:p>
          <a:p>
            <a:pPr marL="0" indent="0">
              <a:buNone/>
            </a:pPr>
            <a:r>
              <a:rPr lang="en-US" dirty="0"/>
              <a:t> </a:t>
            </a:r>
          </a:p>
        </p:txBody>
      </p:sp>
      <p:sp>
        <p:nvSpPr>
          <p:cNvPr id="4" name="Footer Placeholder 3">
            <a:extLst>
              <a:ext uri="{FF2B5EF4-FFF2-40B4-BE49-F238E27FC236}">
                <a16:creationId xmlns:a16="http://schemas.microsoft.com/office/drawing/2014/main" id="{32CE08A3-C39E-4180-9AAC-1FFD7F43B023}"/>
              </a:ext>
            </a:extLst>
          </p:cNvPr>
          <p:cNvSpPr>
            <a:spLocks noGrp="1"/>
          </p:cNvSpPr>
          <p:nvPr>
            <p:ph type="ftr" sz="quarter" idx="11"/>
          </p:nvPr>
        </p:nvSpPr>
        <p:spPr/>
        <p:txBody>
          <a:bodyPr/>
          <a:lstStyle/>
          <a:p>
            <a:r>
              <a:rPr lang="en-US"/>
              <a:t>Mini project </a:t>
            </a:r>
          </a:p>
        </p:txBody>
      </p:sp>
      <p:sp>
        <p:nvSpPr>
          <p:cNvPr id="5" name="Slide Number Placeholder 4">
            <a:extLst>
              <a:ext uri="{FF2B5EF4-FFF2-40B4-BE49-F238E27FC236}">
                <a16:creationId xmlns:a16="http://schemas.microsoft.com/office/drawing/2014/main" id="{E54C030F-DD27-402E-BBBF-5B2FE513594B}"/>
              </a:ext>
            </a:extLst>
          </p:cNvPr>
          <p:cNvSpPr>
            <a:spLocks noGrp="1"/>
          </p:cNvSpPr>
          <p:nvPr>
            <p:ph type="sldNum" sz="quarter" idx="12"/>
          </p:nvPr>
        </p:nvSpPr>
        <p:spPr/>
        <p:txBody>
          <a:bodyPr/>
          <a:lstStyle/>
          <a:p>
            <a:fld id="{C218D9F4-813B-4502-994D-B53DE0A15FEF}" type="slidenum">
              <a:rPr lang="en-US" smtClean="0"/>
              <a:t>9</a:t>
            </a:fld>
            <a:endParaRPr lang="en-US"/>
          </a:p>
        </p:txBody>
      </p:sp>
    </p:spTree>
    <p:extLst>
      <p:ext uri="{BB962C8B-B14F-4D97-AF65-F5344CB8AC3E}">
        <p14:creationId xmlns:p14="http://schemas.microsoft.com/office/powerpoint/2010/main" val="1036317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4185</TotalTime>
  <Words>974</Words>
  <Application>Microsoft Office PowerPoint</Application>
  <PresentationFormat>Widescreen</PresentationFormat>
  <Paragraphs>163</Paragraphs>
  <Slides>19</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Roboto</vt:lpstr>
      <vt:lpstr>Office Theme</vt:lpstr>
      <vt:lpstr>I2C LED CONTROLLER USING PCA9685</vt:lpstr>
      <vt:lpstr>Introduction</vt:lpstr>
      <vt:lpstr>PCA9685</vt:lpstr>
      <vt:lpstr>PCA9685 Block Diagram  </vt:lpstr>
      <vt:lpstr>Application</vt:lpstr>
      <vt:lpstr>I2C communication protocol</vt:lpstr>
      <vt:lpstr>PowerPoint Presentation</vt:lpstr>
      <vt:lpstr>I2C Connection</vt:lpstr>
      <vt:lpstr>Objectives </vt:lpstr>
      <vt:lpstr>Block Diagram </vt:lpstr>
      <vt:lpstr>Connection</vt:lpstr>
      <vt:lpstr>Special efforts</vt:lpstr>
      <vt:lpstr>Block Diagram </vt:lpstr>
      <vt:lpstr>Components </vt:lpstr>
      <vt:lpstr>Methodology </vt:lpstr>
      <vt:lpstr>Methodology </vt:lpstr>
      <vt:lpstr>Result</vt:lpstr>
      <vt:lpstr>Problems faced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&gt;</dc:title>
  <dc:creator>Sukesh Rao M</dc:creator>
  <cp:lastModifiedBy>Sinchan</cp:lastModifiedBy>
  <cp:revision>50</cp:revision>
  <dcterms:created xsi:type="dcterms:W3CDTF">2021-04-23T06:32:12Z</dcterms:created>
  <dcterms:modified xsi:type="dcterms:W3CDTF">2021-06-30T19:08:56Z</dcterms:modified>
</cp:coreProperties>
</file>